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7" r:id="rId2"/>
    <p:sldId id="259" r:id="rId3"/>
    <p:sldId id="260" r:id="rId4"/>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2218" y="-120"/>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2D1E87-0B5F-4067-B99D-32A95016F855}" type="datetimeFigureOut">
              <a:rPr lang="en-US" smtClean="0"/>
              <a:t>4/27/2016</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167779-9BF3-4A50-B7DE-818F4B57E9C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Crystallization is used to purify a solid. The process requires a suitable solvent. A suitable solvent is one which readily dissolves the solid (solute) when the solvent is hot but not when it is cold. The best solvents exhibit a large difference in solubility over a reasonable range of temperatures. (</a:t>
            </a:r>
            <a:r>
              <a:rPr lang="en-US" dirty="0" err="1" smtClean="0"/>
              <a:t>eg</a:t>
            </a:r>
            <a:r>
              <a:rPr lang="en-US" dirty="0" smtClean="0"/>
              <a:t>, Water can be a crystallization solvent between 0-100oC; hydrocarbon solvents such as hexanes or petroleum ether have a different T range since they can be cooled below 0 degrees but boil below 100 degrees). Characteristics of a solvent: a. chosen for </a:t>
            </a:r>
            <a:r>
              <a:rPr lang="en-US" dirty="0" err="1" smtClean="0"/>
              <a:t>solubilizing</a:t>
            </a:r>
            <a:r>
              <a:rPr lang="en-US" dirty="0" smtClean="0"/>
              <a:t> power-- solubility usually increases with increasing T b. polarity is important--like dissolves like; polar compounds are more soluble in polar solvents; </a:t>
            </a:r>
            <a:r>
              <a:rPr lang="en-US" dirty="0" err="1" smtClean="0"/>
              <a:t>nonpolar</a:t>
            </a:r>
            <a:r>
              <a:rPr lang="en-US" dirty="0" smtClean="0"/>
              <a:t> compounds in </a:t>
            </a:r>
            <a:r>
              <a:rPr lang="en-US" dirty="0" err="1" smtClean="0"/>
              <a:t>nonpolar</a:t>
            </a:r>
            <a:r>
              <a:rPr lang="en-US" dirty="0" smtClean="0"/>
              <a:t> solvents c. should be INERT but few are; </a:t>
            </a:r>
            <a:r>
              <a:rPr lang="en-US" dirty="0" err="1" smtClean="0"/>
              <a:t>eg</a:t>
            </a:r>
            <a:r>
              <a:rPr lang="en-US" dirty="0" smtClean="0"/>
              <a:t>, acetic acid is sometimes used as a solvent although it will certainly react with basic compounds d. almost all solvents are COMBUSTABLE--avoid flames e. mixed solvents (</a:t>
            </a:r>
            <a:r>
              <a:rPr lang="en-US" dirty="0" err="1" smtClean="0"/>
              <a:t>eg</a:t>
            </a:r>
            <a:r>
              <a:rPr lang="en-US" dirty="0" smtClean="0"/>
              <a:t>; 1:1 water/methanol) provide a huge range of possible solvents but they must be soluble in one another Q: Is 95% ethanol a mixed solvent? Use solvent to get solids into solution but to get them out of solution: a. lower the temperature--solute will be less soluble b. concentrate the solution by removing solvent with a hot plate,</a:t>
            </a:r>
            <a:endParaRPr lang="en-US" dirty="0"/>
          </a:p>
        </p:txBody>
      </p:sp>
      <p:sp>
        <p:nvSpPr>
          <p:cNvPr id="4" name="Slide Number Placeholder 3"/>
          <p:cNvSpPr>
            <a:spLocks noGrp="1"/>
          </p:cNvSpPr>
          <p:nvPr>
            <p:ph type="sldNum" sz="quarter" idx="10"/>
          </p:nvPr>
        </p:nvSpPr>
        <p:spPr/>
        <p:txBody>
          <a:bodyPr/>
          <a:lstStyle/>
          <a:p>
            <a:fld id="{D9AE8D2D-F0DE-4417-BB38-2E8D0C3288C5}"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xmlns="" val="601469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9AE8D2D-F0DE-4417-BB38-2E8D0C3288C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xmlns="" val="1902139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EE425-2A5F-48CE-BCEB-2348A18A8733}" type="datetimeFigureOut">
              <a:rPr lang="en-US" smtClean="0">
                <a:solidFill>
                  <a:prstClr val="black">
                    <a:tint val="75000"/>
                  </a:prstClr>
                </a:solidFill>
              </a:rPr>
              <a:pPr/>
              <a:t>4/26/2016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EE425-2A5F-48CE-BCEB-2348A18A8733}" type="datetimeFigureOut">
              <a:rPr lang="en-US" smtClean="0">
                <a:solidFill>
                  <a:prstClr val="black">
                    <a:tint val="75000"/>
                  </a:prstClr>
                </a:solidFill>
              </a:rPr>
              <a:pPr/>
              <a:t>4/26/2016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EE425-2A5F-48CE-BCEB-2348A18A8733}" type="datetimeFigureOut">
              <a:rPr lang="en-US" smtClean="0">
                <a:solidFill>
                  <a:prstClr val="black">
                    <a:tint val="75000"/>
                  </a:prstClr>
                </a:solidFill>
              </a:rPr>
              <a:pPr/>
              <a:t>4/26/2016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EE425-2A5F-48CE-BCEB-2348A18A8733}" type="datetimeFigureOut">
              <a:rPr lang="en-US" smtClean="0">
                <a:solidFill>
                  <a:prstClr val="black">
                    <a:tint val="75000"/>
                  </a:prstClr>
                </a:solidFill>
              </a:rPr>
              <a:pPr/>
              <a:t>4/26/2016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EE425-2A5F-48CE-BCEB-2348A18A8733}" type="datetimeFigureOut">
              <a:rPr lang="en-US" smtClean="0">
                <a:solidFill>
                  <a:prstClr val="black">
                    <a:tint val="75000"/>
                  </a:prstClr>
                </a:solidFill>
              </a:rPr>
              <a:pPr/>
              <a:t>4/26/2016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EE425-2A5F-48CE-BCEB-2348A18A8733}" type="datetimeFigureOut">
              <a:rPr lang="en-US" smtClean="0">
                <a:solidFill>
                  <a:prstClr val="black">
                    <a:tint val="75000"/>
                  </a:prstClr>
                </a:solidFill>
              </a:rPr>
              <a:pPr/>
              <a:t>4/26/2016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EE425-2A5F-48CE-BCEB-2348A18A8733}" type="datetimeFigureOut">
              <a:rPr lang="en-US" smtClean="0">
                <a:solidFill>
                  <a:prstClr val="black">
                    <a:tint val="75000"/>
                  </a:prstClr>
                </a:solidFill>
              </a:rPr>
              <a:pPr/>
              <a:t>4/26/2016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EE425-2A5F-48CE-BCEB-2348A18A8733}" type="datetimeFigureOut">
              <a:rPr lang="en-US" smtClean="0">
                <a:solidFill>
                  <a:prstClr val="black">
                    <a:tint val="75000"/>
                  </a:prstClr>
                </a:solidFill>
              </a:rPr>
              <a:pPr/>
              <a:t>4/26/2016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EE425-2A5F-48CE-BCEB-2348A18A8733}" type="datetimeFigureOut">
              <a:rPr lang="en-US" smtClean="0">
                <a:solidFill>
                  <a:prstClr val="black">
                    <a:tint val="75000"/>
                  </a:prstClr>
                </a:solidFill>
              </a:rPr>
              <a:pPr/>
              <a:t>4/26/2016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EE425-2A5F-48CE-BCEB-2348A18A8733}" type="datetimeFigureOut">
              <a:rPr lang="en-US" smtClean="0">
                <a:solidFill>
                  <a:prstClr val="black">
                    <a:tint val="75000"/>
                  </a:prstClr>
                </a:solidFill>
              </a:rPr>
              <a:pPr/>
              <a:t>4/26/2016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EE425-2A5F-48CE-BCEB-2348A18A8733}" type="datetimeFigureOut">
              <a:rPr lang="en-US" smtClean="0">
                <a:solidFill>
                  <a:prstClr val="black">
                    <a:tint val="75000"/>
                  </a:prstClr>
                </a:solidFill>
              </a:rPr>
              <a:pPr/>
              <a:t>4/26/2016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41EE425-2A5F-48CE-BCEB-2348A18A8733}" type="datetimeFigureOut">
              <a:rPr lang="en-US" smtClean="0">
                <a:solidFill>
                  <a:prstClr val="black">
                    <a:tint val="75000"/>
                  </a:prstClr>
                </a:solidFill>
              </a:rPr>
              <a:pPr/>
              <a:t>4/26/2016</a:t>
            </a:fld>
            <a:endParaRPr lang="en-US">
              <a:solidFill>
                <a:prstClr val="black">
                  <a:tint val="75000"/>
                </a:prstClr>
              </a:solidFill>
            </a:endParaRPr>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png"/><Relationship Id="rId4" Type="http://schemas.openxmlformats.org/officeDocument/2006/relationships/image" Target="../media/image10.jpeg"/></Relationships>
</file>

<file path=ppt/slides/_rels/slide3.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4.jpeg"/><Relationship Id="rId7" Type="http://schemas.openxmlformats.org/officeDocument/2006/relationships/image" Target="../media/image17.pn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6.jpeg"/><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0" name="Picture 8" descr="http://media.theweek.com/img/generic/albagreen_CREEPY.jpg"/>
          <p:cNvPicPr>
            <a:picLocks noChangeAspect="1" noChangeArrowheads="1"/>
          </p:cNvPicPr>
          <p:nvPr/>
        </p:nvPicPr>
        <p:blipFill>
          <a:blip r:embed="rId3" cstate="print"/>
          <a:srcRect/>
          <a:stretch>
            <a:fillRect/>
          </a:stretch>
        </p:blipFill>
        <p:spPr bwMode="auto">
          <a:xfrm flipH="1">
            <a:off x="5482862" y="3288630"/>
            <a:ext cx="1375138" cy="1136399"/>
          </a:xfrm>
          <a:prstGeom prst="rect">
            <a:avLst/>
          </a:prstGeom>
          <a:noFill/>
        </p:spPr>
      </p:pic>
      <p:sp>
        <p:nvSpPr>
          <p:cNvPr id="14" name="Rectangle 13"/>
          <p:cNvSpPr/>
          <p:nvPr/>
        </p:nvSpPr>
        <p:spPr>
          <a:xfrm>
            <a:off x="1814618" y="0"/>
            <a:ext cx="4450370" cy="1338828"/>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ct val="80000"/>
              </a:lnSpc>
            </a:pPr>
            <a:r>
              <a:rPr lang="en-US" sz="5000"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rPr>
              <a:t>Lab 9: Forensic Techniques</a:t>
            </a:r>
            <a:endParaRPr lang="en-US" sz="5000"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endParaRPr>
          </a:p>
        </p:txBody>
      </p:sp>
      <p:sp>
        <p:nvSpPr>
          <p:cNvPr id="29" name="TextBox 28"/>
          <p:cNvSpPr txBox="1"/>
          <p:nvPr/>
        </p:nvSpPr>
        <p:spPr>
          <a:xfrm>
            <a:off x="40104" y="1280824"/>
            <a:ext cx="6360695" cy="1938992"/>
          </a:xfrm>
          <a:prstGeom prst="rect">
            <a:avLst/>
          </a:prstGeom>
          <a:noFill/>
        </p:spPr>
        <p:txBody>
          <a:bodyPr wrap="square" lIns="0" tIns="0" rIns="0" bIns="0" rtlCol="0">
            <a:spAutoFit/>
          </a:bodyPr>
          <a:lstStyle/>
          <a:p>
            <a:pPr>
              <a:lnSpc>
                <a:spcPct val="90000"/>
              </a:lnSpc>
            </a:pPr>
            <a:r>
              <a:rPr lang="en-US" sz="1400" b="1" spc="-20" dirty="0">
                <a:solidFill>
                  <a:prstClr val="black"/>
                </a:solidFill>
              </a:rPr>
              <a:t>Forensic Analysis: </a:t>
            </a:r>
            <a:r>
              <a:rPr lang="en-US" sz="1400" spc="-20" dirty="0">
                <a:solidFill>
                  <a:prstClr val="black"/>
                </a:solidFill>
              </a:rPr>
              <a:t>    Forensic tests are done for the purpose of presenting results in a court of law or for use in public debate.    However, the techniques that forensic  scientists use can be useful for many kinds of evidence gathering at work, home, or in the field.   In other words, we often encounter the need to understand what’s going on so that something can be fixed or a mystery can be solved.    For example, when something goes wrong our car, we are like detectives trying to figure out what it is.  Forensic techniques can be useful for that.    Our eyes are good for looking for evidence but some things are not always visible.  That’s where  scientific tools are used to help us see more.  A common tool used in forensics investigation is an</a:t>
            </a:r>
            <a:r>
              <a:rPr lang="en-US" sz="1400" b="1" spc="-20" dirty="0">
                <a:solidFill>
                  <a:srgbClr val="5328CE"/>
                </a:solidFill>
              </a:rPr>
              <a:t> ultraviolet flashlight</a:t>
            </a:r>
            <a:r>
              <a:rPr lang="en-US" sz="1400" spc="-20" dirty="0">
                <a:solidFill>
                  <a:prstClr val="black"/>
                </a:solidFill>
              </a:rPr>
              <a:t> or </a:t>
            </a:r>
            <a:r>
              <a:rPr lang="en-US" sz="1400" b="1" spc="-20" dirty="0">
                <a:solidFill>
                  <a:srgbClr val="5328CE"/>
                </a:solidFill>
              </a:rPr>
              <a:t>UV laser</a:t>
            </a:r>
            <a:r>
              <a:rPr lang="en-US" sz="1400" spc="-20" dirty="0">
                <a:solidFill>
                  <a:prstClr val="black"/>
                </a:solidFill>
              </a:rPr>
              <a:t>.   These can make substances that are normally invisible glow (fluoresce) so that they can easily be seen.</a:t>
            </a:r>
            <a:endParaRPr lang="en-US" sz="1400" dirty="0">
              <a:solidFill>
                <a:prstClr val="black"/>
              </a:solidFill>
            </a:endParaRPr>
          </a:p>
        </p:txBody>
      </p:sp>
      <p:pic>
        <p:nvPicPr>
          <p:cNvPr id="31" name="Picture 20" descr="http://www.4n6.com/img/scanplatelrg.jpg"/>
          <p:cNvPicPr>
            <a:picLocks noChangeAspect="1" noChangeArrowheads="1"/>
          </p:cNvPicPr>
          <p:nvPr/>
        </p:nvPicPr>
        <p:blipFill>
          <a:blip r:embed="rId4" cstate="print">
            <a:lum bright="-20000" contrast="30000"/>
          </a:blip>
          <a:srcRect/>
          <a:stretch>
            <a:fillRect/>
          </a:stretch>
        </p:blipFill>
        <p:spPr bwMode="auto">
          <a:xfrm>
            <a:off x="16040" y="16042"/>
            <a:ext cx="1763681" cy="1206110"/>
          </a:xfrm>
          <a:prstGeom prst="rect">
            <a:avLst/>
          </a:prstGeom>
          <a:noFill/>
          <a:ln w="9525">
            <a:solidFill>
              <a:schemeClr val="bg1">
                <a:lumMod val="50000"/>
              </a:schemeClr>
            </a:solidFill>
          </a:ln>
        </p:spPr>
      </p:pic>
      <p:pic>
        <p:nvPicPr>
          <p:cNvPr id="3074" name="Picture 2" descr="http://www.digitalsave.co.uk/images/detailed/1/purple-laser-1.jpg?t=1447677577"/>
          <p:cNvPicPr>
            <a:picLocks noChangeAspect="1" noChangeArrowheads="1"/>
          </p:cNvPicPr>
          <p:nvPr/>
        </p:nvPicPr>
        <p:blipFill>
          <a:blip r:embed="rId5" cstate="print">
            <a:clrChange>
              <a:clrFrom>
                <a:srgbClr val="FEFDFE"/>
              </a:clrFrom>
              <a:clrTo>
                <a:srgbClr val="FEFDFE">
                  <a:alpha val="0"/>
                </a:srgbClr>
              </a:clrTo>
            </a:clrChange>
          </a:blip>
          <a:srcRect/>
          <a:stretch>
            <a:fillRect/>
          </a:stretch>
        </p:blipFill>
        <p:spPr bwMode="auto">
          <a:xfrm rot="13618651">
            <a:off x="5273006" y="566980"/>
            <a:ext cx="2743200" cy="2743200"/>
          </a:xfrm>
          <a:prstGeom prst="rect">
            <a:avLst/>
          </a:prstGeom>
          <a:noFill/>
        </p:spPr>
      </p:pic>
      <p:sp>
        <p:nvSpPr>
          <p:cNvPr id="19" name="TextBox 18"/>
          <p:cNvSpPr txBox="1"/>
          <p:nvPr/>
        </p:nvSpPr>
        <p:spPr>
          <a:xfrm>
            <a:off x="48125" y="3278066"/>
            <a:ext cx="5462338" cy="969496"/>
          </a:xfrm>
          <a:prstGeom prst="rect">
            <a:avLst/>
          </a:prstGeom>
          <a:noFill/>
        </p:spPr>
        <p:txBody>
          <a:bodyPr wrap="square" lIns="0" tIns="0" rIns="0" bIns="0" rtlCol="0">
            <a:spAutoFit/>
          </a:bodyPr>
          <a:lstStyle/>
          <a:p>
            <a:pPr>
              <a:lnSpc>
                <a:spcPct val="90000"/>
              </a:lnSpc>
            </a:pPr>
            <a:r>
              <a:rPr lang="en-US" sz="1400" b="1" spc="-20" dirty="0">
                <a:solidFill>
                  <a:prstClr val="black"/>
                </a:solidFill>
              </a:rPr>
              <a:t>Fluorescence: </a:t>
            </a:r>
            <a:r>
              <a:rPr lang="en-US" sz="1400" spc="-20" dirty="0">
                <a:solidFill>
                  <a:prstClr val="black"/>
                </a:solidFill>
              </a:rPr>
              <a:t>    Making things glow aids in investigation.  Biologists have inserted genes that make jellyfish </a:t>
            </a:r>
            <a:r>
              <a:rPr lang="en-US" sz="1400" b="1" spc="-20" dirty="0">
                <a:solidFill>
                  <a:srgbClr val="00B050"/>
                </a:solidFill>
              </a:rPr>
              <a:t>glow</a:t>
            </a:r>
            <a:r>
              <a:rPr lang="en-US" sz="1400" b="1" spc="-20" dirty="0">
                <a:solidFill>
                  <a:prstClr val="black"/>
                </a:solidFill>
              </a:rPr>
              <a:t> </a:t>
            </a:r>
            <a:r>
              <a:rPr lang="en-US" sz="1400" spc="-20" dirty="0">
                <a:solidFill>
                  <a:prstClr val="black"/>
                </a:solidFill>
              </a:rPr>
              <a:t>into other animals.  That makes other animals glow in certain areas or all over.  Also, forensic investigators use a dye called </a:t>
            </a:r>
            <a:r>
              <a:rPr lang="en-US" sz="1400" b="1" spc="-20" dirty="0" err="1">
                <a:solidFill>
                  <a:srgbClr val="00C459"/>
                </a:solidFill>
              </a:rPr>
              <a:t>fluorescein</a:t>
            </a:r>
            <a:r>
              <a:rPr lang="en-US" sz="1400" spc="-20" dirty="0">
                <a:solidFill>
                  <a:prstClr val="black"/>
                </a:solidFill>
              </a:rPr>
              <a:t> to cause traces of blood to glow.  </a:t>
            </a:r>
            <a:r>
              <a:rPr lang="en-US" sz="1400" spc="-20" dirty="0" err="1">
                <a:solidFill>
                  <a:prstClr val="black"/>
                </a:solidFill>
              </a:rPr>
              <a:t>Fluorescein</a:t>
            </a:r>
            <a:r>
              <a:rPr lang="en-US" sz="1400" spc="-20" dirty="0">
                <a:solidFill>
                  <a:prstClr val="black"/>
                </a:solidFill>
              </a:rPr>
              <a:t> placed in water can track leaks and water pollution.</a:t>
            </a:r>
            <a:endParaRPr lang="en-US" sz="1400" dirty="0">
              <a:solidFill>
                <a:prstClr val="black"/>
              </a:solidFill>
            </a:endParaRPr>
          </a:p>
        </p:txBody>
      </p:sp>
      <p:pic>
        <p:nvPicPr>
          <p:cNvPr id="3078" name="Picture 6" descr="https://upload.wikimedia.org/wikipedia/commons/3/3c/GFP_Mice_01.jpg"/>
          <p:cNvPicPr>
            <a:picLocks noChangeAspect="1" noChangeArrowheads="1"/>
          </p:cNvPicPr>
          <p:nvPr/>
        </p:nvPicPr>
        <p:blipFill>
          <a:blip r:embed="rId6" cstate="print">
            <a:lum contrast="30000"/>
          </a:blip>
          <a:srcRect/>
          <a:stretch>
            <a:fillRect/>
          </a:stretch>
        </p:blipFill>
        <p:spPr bwMode="auto">
          <a:xfrm>
            <a:off x="5069348" y="4500485"/>
            <a:ext cx="1788652" cy="1395327"/>
          </a:xfrm>
          <a:prstGeom prst="rect">
            <a:avLst/>
          </a:prstGeom>
          <a:noFill/>
        </p:spPr>
      </p:pic>
      <p:pic>
        <p:nvPicPr>
          <p:cNvPr id="3082" name="Picture 10" descr="http://www.practicalhomicide.com/Research/LOsep2010_files/image003.jpg"/>
          <p:cNvPicPr>
            <a:picLocks noChangeAspect="1" noChangeArrowheads="1"/>
          </p:cNvPicPr>
          <p:nvPr/>
        </p:nvPicPr>
        <p:blipFill>
          <a:blip r:embed="rId7" cstate="print"/>
          <a:srcRect/>
          <a:stretch>
            <a:fillRect/>
          </a:stretch>
        </p:blipFill>
        <p:spPr bwMode="auto">
          <a:xfrm>
            <a:off x="0" y="4331452"/>
            <a:ext cx="2518827" cy="1644234"/>
          </a:xfrm>
          <a:prstGeom prst="rect">
            <a:avLst/>
          </a:prstGeom>
          <a:noFill/>
        </p:spPr>
      </p:pic>
      <p:pic>
        <p:nvPicPr>
          <p:cNvPr id="3084" name="Picture 12" descr="https://www.pathtech.com.au/site/wp-content/uploads/2014/05/ABA-Card-P30.jpg"/>
          <p:cNvPicPr>
            <a:picLocks noChangeAspect="1" noChangeArrowheads="1"/>
          </p:cNvPicPr>
          <p:nvPr/>
        </p:nvPicPr>
        <p:blipFill>
          <a:blip r:embed="rId8" cstate="print"/>
          <a:srcRect/>
          <a:stretch>
            <a:fillRect/>
          </a:stretch>
        </p:blipFill>
        <p:spPr bwMode="auto">
          <a:xfrm>
            <a:off x="2590801" y="4355431"/>
            <a:ext cx="2428426" cy="1515980"/>
          </a:xfrm>
          <a:prstGeom prst="rect">
            <a:avLst/>
          </a:prstGeom>
          <a:noFill/>
        </p:spPr>
      </p:pic>
      <p:pic>
        <p:nvPicPr>
          <p:cNvPr id="25" name="Picture 24" descr="Paper.jpg"/>
          <p:cNvPicPr>
            <a:picLocks noChangeAspect="1"/>
          </p:cNvPicPr>
          <p:nvPr/>
        </p:nvPicPr>
        <p:blipFill>
          <a:blip r:embed="rId9" cstate="print"/>
          <a:stretch>
            <a:fillRect/>
          </a:stretch>
        </p:blipFill>
        <p:spPr>
          <a:xfrm>
            <a:off x="4792580" y="6006381"/>
            <a:ext cx="2065420" cy="2506904"/>
          </a:xfrm>
          <a:prstGeom prst="rect">
            <a:avLst/>
          </a:prstGeom>
        </p:spPr>
      </p:pic>
      <p:sp>
        <p:nvSpPr>
          <p:cNvPr id="27" name="TextBox 26"/>
          <p:cNvSpPr txBox="1"/>
          <p:nvPr/>
        </p:nvSpPr>
        <p:spPr>
          <a:xfrm>
            <a:off x="112294" y="6093454"/>
            <a:ext cx="4676273" cy="2520690"/>
          </a:xfrm>
          <a:prstGeom prst="rect">
            <a:avLst/>
          </a:prstGeom>
          <a:noFill/>
        </p:spPr>
        <p:txBody>
          <a:bodyPr wrap="square" lIns="0" tIns="0" rIns="0" bIns="0" rtlCol="0">
            <a:spAutoFit/>
          </a:bodyPr>
          <a:lstStyle/>
          <a:p>
            <a:pPr>
              <a:lnSpc>
                <a:spcPct val="90000"/>
              </a:lnSpc>
            </a:pPr>
            <a:r>
              <a:rPr lang="en-US" sz="1400" b="1" spc="-20" dirty="0">
                <a:solidFill>
                  <a:prstClr val="black"/>
                </a:solidFill>
              </a:rPr>
              <a:t>Thin Layer Chromatography (TLC): </a:t>
            </a:r>
            <a:r>
              <a:rPr lang="en-US" sz="1400" spc="-20" dirty="0">
                <a:solidFill>
                  <a:prstClr val="black"/>
                </a:solidFill>
              </a:rPr>
              <a:t>   In forensics, identification of certain drugs or comparison of inks and other substances are often done with thin layer chromatography.   The setup for TLC is relatively simple.    It involves placing samples on paper (or other thin layer material) and allowing solvent such as water/alcohol mixture to climb up the paper.  As it does, the components in the sample will travel at different speeds.  This causes them to separate.    So samples that initially look the same will be shown to be different if they produce spots of different colors or spots at different heights.    Thin layer chromatography works best with </a:t>
            </a:r>
            <a:r>
              <a:rPr lang="en-US" sz="1400" b="1" spc="-20" dirty="0">
                <a:solidFill>
                  <a:srgbClr val="0000FF"/>
                </a:solidFill>
              </a:rPr>
              <a:t>colored</a:t>
            </a:r>
            <a:r>
              <a:rPr lang="en-US" sz="1400" spc="-20" dirty="0">
                <a:solidFill>
                  <a:prstClr val="black"/>
                </a:solidFill>
              </a:rPr>
              <a:t> samples (hence the name “</a:t>
            </a:r>
            <a:r>
              <a:rPr lang="en-US" sz="1400" spc="-20" dirty="0" err="1">
                <a:solidFill>
                  <a:srgbClr val="0000FF"/>
                </a:solidFill>
              </a:rPr>
              <a:t>chroma</a:t>
            </a:r>
            <a:r>
              <a:rPr lang="en-US" sz="1400" spc="-20" dirty="0">
                <a:solidFill>
                  <a:prstClr val="black"/>
                </a:solidFill>
              </a:rPr>
              <a:t>”); however, UV light can make some non-visible components of the sample glow </a:t>
            </a:r>
            <a:br>
              <a:rPr lang="en-US" sz="1400" spc="-20" dirty="0">
                <a:solidFill>
                  <a:prstClr val="black"/>
                </a:solidFill>
              </a:rPr>
            </a:br>
            <a:r>
              <a:rPr lang="en-US" sz="1400" spc="-20" dirty="0">
                <a:solidFill>
                  <a:prstClr val="black"/>
                </a:solidFill>
              </a:rPr>
              <a:t>and be visible.</a:t>
            </a:r>
            <a:endParaRPr lang="en-US" sz="1400" dirty="0">
              <a:solidFill>
                <a:prstClr val="black"/>
              </a:solidFill>
            </a:endParaRPr>
          </a:p>
        </p:txBody>
      </p:sp>
      <p:pic>
        <p:nvPicPr>
          <p:cNvPr id="30" name="Picture 8" descr="http://i.ebayimg.com/images/i/181051864432-0-1/s-l1000.jpg"/>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rot="879313">
            <a:off x="3103816" y="7599987"/>
            <a:ext cx="2140810" cy="2140810"/>
          </a:xfrm>
          <a:prstGeom prst="rect">
            <a:avLst/>
          </a:prstGeom>
          <a:noFill/>
        </p:spPr>
      </p:pic>
      <p:sp>
        <p:nvSpPr>
          <p:cNvPr id="46" name="Rounded Rectangle 45"/>
          <p:cNvSpPr/>
          <p:nvPr/>
        </p:nvSpPr>
        <p:spPr>
          <a:xfrm>
            <a:off x="336589" y="5752816"/>
            <a:ext cx="3932481" cy="221310"/>
          </a:xfrm>
          <a:prstGeom prst="roundRect">
            <a:avLst/>
          </a:prstGeom>
          <a:gradFill>
            <a:gsLst>
              <a:gs pos="0">
                <a:schemeClr val="bg1">
                  <a:alpha val="71000"/>
                </a:schemeClr>
              </a:gs>
              <a:gs pos="50000">
                <a:schemeClr val="bg1"/>
              </a:gs>
              <a:gs pos="100000">
                <a:schemeClr val="bg1">
                  <a:alpha val="71000"/>
                </a:schemeClr>
              </a:gs>
            </a:gsLst>
            <a:lin ang="5400000" scaled="0"/>
          </a:gra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200" b="1" spc="-10" dirty="0">
                <a:solidFill>
                  <a:sysClr val="windowText" lastClr="000000"/>
                </a:solidFill>
              </a:rPr>
              <a:t>Invisible blood stains glow due to treatment with </a:t>
            </a:r>
            <a:r>
              <a:rPr lang="en-US" sz="1200" b="1" spc="-10" dirty="0" err="1">
                <a:solidFill>
                  <a:sysClr val="windowText" lastClr="000000"/>
                </a:solidFill>
              </a:rPr>
              <a:t>fluorescein</a:t>
            </a:r>
            <a:endParaRPr lang="en-US" sz="1200" b="1" spc="-10" dirty="0">
              <a:solidFill>
                <a:sysClr val="windowText" lastClr="000000"/>
              </a:solidFill>
            </a:endParaRPr>
          </a:p>
        </p:txBody>
      </p:sp>
      <p:sp>
        <p:nvSpPr>
          <p:cNvPr id="26" name="Rounded Rectangle 25"/>
          <p:cNvSpPr/>
          <p:nvPr/>
        </p:nvSpPr>
        <p:spPr>
          <a:xfrm>
            <a:off x="5082493" y="4429835"/>
            <a:ext cx="1775507" cy="221310"/>
          </a:xfrm>
          <a:prstGeom prst="roundRect">
            <a:avLst/>
          </a:prstGeom>
          <a:gradFill>
            <a:gsLst>
              <a:gs pos="0">
                <a:schemeClr val="bg1">
                  <a:alpha val="71000"/>
                </a:schemeClr>
              </a:gs>
              <a:gs pos="50000">
                <a:schemeClr val="bg1"/>
              </a:gs>
              <a:gs pos="100000">
                <a:schemeClr val="bg1">
                  <a:alpha val="71000"/>
                </a:schemeClr>
              </a:gs>
            </a:gsLst>
            <a:lin ang="5400000" scaled="0"/>
          </a:gra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200" b="1" spc="-50" dirty="0">
                <a:solidFill>
                  <a:sysClr val="windowText" lastClr="000000"/>
                </a:solidFill>
              </a:rPr>
              <a:t>Genetically modified to glow</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75477" y="689650"/>
            <a:ext cx="4321955" cy="2031325"/>
          </a:xfrm>
          <a:prstGeom prst="rect">
            <a:avLst/>
          </a:prstGeom>
          <a:noFill/>
        </p:spPr>
        <p:txBody>
          <a:bodyPr wrap="square" lIns="0" tIns="0" rIns="0" bIns="0" rtlCol="0">
            <a:spAutoFit/>
          </a:bodyPr>
          <a:lstStyle/>
          <a:p>
            <a:r>
              <a:rPr lang="en-US" sz="1200" b="1" spc="-20" dirty="0">
                <a:solidFill>
                  <a:prstClr val="black"/>
                </a:solidFill>
              </a:rPr>
              <a:t>Connecting suspect to crime using Thin Layer Chromatography :</a:t>
            </a:r>
            <a:r>
              <a:rPr lang="en-US" sz="1200" spc="-20" dirty="0">
                <a:solidFill>
                  <a:prstClr val="black"/>
                </a:solidFill>
              </a:rPr>
              <a:t>     In some crime investigations,  the question of who did some writing is key (like who wrote  a check or who wrote a ransom note).  The strategy is to see if the pen that did the writing is the same pen that a suspect is carrying.   This can be done by seeing if the inks match.  TLC is a visual way to do that.   </a:t>
            </a:r>
          </a:p>
          <a:p>
            <a:pPr marL="171450" indent="-171450"/>
            <a:r>
              <a:rPr lang="en-US" sz="1200" b="1" spc="-20" dirty="0">
                <a:solidFill>
                  <a:prstClr val="black"/>
                </a:solidFill>
              </a:rPr>
              <a:t>1) </a:t>
            </a:r>
            <a:r>
              <a:rPr lang="en-US" sz="1200" spc="-20" dirty="0">
                <a:solidFill>
                  <a:prstClr val="black"/>
                </a:solidFill>
              </a:rPr>
              <a:t> Cut a sheet of paper to 9” by 5”.  Draw a line using a </a:t>
            </a:r>
            <a:r>
              <a:rPr lang="en-US" sz="1200" b="1" spc="-20" dirty="0">
                <a:solidFill>
                  <a:prstClr val="black"/>
                </a:solidFill>
              </a:rPr>
              <a:t>pencil</a:t>
            </a:r>
            <a:r>
              <a:rPr lang="en-US" sz="1200" spc="-20" dirty="0">
                <a:solidFill>
                  <a:prstClr val="black"/>
                </a:solidFill>
              </a:rPr>
              <a:t> 1.5 </a:t>
            </a:r>
            <a:br>
              <a:rPr lang="en-US" sz="1200" spc="-20" dirty="0">
                <a:solidFill>
                  <a:prstClr val="black"/>
                </a:solidFill>
              </a:rPr>
            </a:br>
            <a:r>
              <a:rPr lang="en-US" sz="1200" spc="-20" dirty="0">
                <a:solidFill>
                  <a:prstClr val="black"/>
                </a:solidFill>
              </a:rPr>
              <a:t>inches (3.8 cm) from the bottom of the sheet.  Starting at 2.5 </a:t>
            </a:r>
            <a:br>
              <a:rPr lang="en-US" sz="1200" spc="-20" dirty="0">
                <a:solidFill>
                  <a:prstClr val="black"/>
                </a:solidFill>
              </a:rPr>
            </a:br>
            <a:r>
              <a:rPr lang="en-US" sz="1200" spc="-20" dirty="0">
                <a:solidFill>
                  <a:prstClr val="black"/>
                </a:solidFill>
              </a:rPr>
              <a:t>inches from the left, place dots using a pencil at every half inch </a:t>
            </a:r>
            <a:br>
              <a:rPr lang="en-US" sz="1200" spc="-20" dirty="0">
                <a:solidFill>
                  <a:prstClr val="black"/>
                </a:solidFill>
              </a:rPr>
            </a:br>
            <a:r>
              <a:rPr lang="en-US" sz="1200" spc="-20" dirty="0">
                <a:solidFill>
                  <a:prstClr val="black"/>
                </a:solidFill>
              </a:rPr>
              <a:t>along that line.  Label them “</a:t>
            </a:r>
            <a:r>
              <a:rPr lang="en-US" sz="1200" spc="-20" dirty="0" err="1">
                <a:solidFill>
                  <a:prstClr val="black"/>
                </a:solidFill>
              </a:rPr>
              <a:t>unk</a:t>
            </a:r>
            <a:r>
              <a:rPr lang="en-US" sz="1200" spc="-20" dirty="0">
                <a:solidFill>
                  <a:prstClr val="black"/>
                </a:solidFill>
              </a:rPr>
              <a:t> and 1, 2, 3, 4, 5, 6, 7, 8, &amp; 9.</a:t>
            </a:r>
          </a:p>
          <a:p>
            <a:pPr marL="228600" indent="-228600"/>
            <a:r>
              <a:rPr lang="en-US" sz="1200" b="1" spc="-20" dirty="0">
                <a:solidFill>
                  <a:prstClr val="black"/>
                </a:solidFill>
              </a:rPr>
              <a:t>2)</a:t>
            </a:r>
            <a:r>
              <a:rPr lang="en-US" sz="1200" spc="-20" dirty="0">
                <a:solidFill>
                  <a:prstClr val="black"/>
                </a:solidFill>
              </a:rPr>
              <a:t> On the “</a:t>
            </a:r>
            <a:r>
              <a:rPr lang="en-US" sz="1200" spc="-20" dirty="0" err="1">
                <a:solidFill>
                  <a:prstClr val="black"/>
                </a:solidFill>
              </a:rPr>
              <a:t>unk</a:t>
            </a:r>
            <a:r>
              <a:rPr lang="en-US" sz="1200" spc="-20" dirty="0">
                <a:solidFill>
                  <a:prstClr val="black"/>
                </a:solidFill>
              </a:rPr>
              <a:t>” (unknown) dot, carefully place a dot of ink from a </a:t>
            </a:r>
          </a:p>
        </p:txBody>
      </p:sp>
      <p:cxnSp>
        <p:nvCxnSpPr>
          <p:cNvPr id="29" name="Straight Connector 28"/>
          <p:cNvCxnSpPr/>
          <p:nvPr/>
        </p:nvCxnSpPr>
        <p:spPr>
          <a:xfrm>
            <a:off x="4270519" y="1593189"/>
            <a:ext cx="0" cy="438912"/>
          </a:xfrm>
          <a:prstGeom prst="line">
            <a:avLst/>
          </a:prstGeom>
          <a:ln w="9525" cap="rnd">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4141263" y="1755281"/>
            <a:ext cx="221157" cy="1190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2" name="Hexagon 31"/>
          <p:cNvSpPr/>
          <p:nvPr/>
        </p:nvSpPr>
        <p:spPr>
          <a:xfrm>
            <a:off x="75688" y="57534"/>
            <a:ext cx="6720840" cy="320040"/>
          </a:xfrm>
          <a:prstGeom prst="hexagon">
            <a:avLst/>
          </a:prstGeom>
          <a:gradFill flip="none" rotWithShape="1">
            <a:gsLst>
              <a:gs pos="0">
                <a:schemeClr val="bg1">
                  <a:lumMod val="75000"/>
                </a:schemeClr>
              </a:gs>
              <a:gs pos="58000">
                <a:schemeClr val="bg1"/>
              </a:gs>
              <a:gs pos="100000">
                <a:schemeClr val="bg1"/>
              </a:gs>
            </a:gsLst>
            <a:lin ang="16200000" scaled="1"/>
            <a:tileRect/>
          </a:gradFill>
          <a:ln>
            <a:solidFill>
              <a:schemeClr val="tx1"/>
            </a:solidFill>
          </a:ln>
        </p:spPr>
        <p:txBody>
          <a:bodyPr wrap="square" lIns="0" tIns="0" rIns="0" bIns="0" rtlCol="0" anchor="ctr">
            <a:spAutoFit/>
          </a:bodyPr>
          <a:lstStyle/>
          <a:p>
            <a:pPr algn="ctr"/>
            <a:endParaRPr lang="en-US" sz="1400" b="1" i="1" dirty="0">
              <a:solidFill>
                <a:sysClr val="windowText" lastClr="000000"/>
              </a:solidFill>
              <a:latin typeface="Trajan Pro" pitchFamily="18" charset="0"/>
            </a:endParaRPr>
          </a:p>
        </p:txBody>
      </p:sp>
      <p:sp>
        <p:nvSpPr>
          <p:cNvPr id="35" name="TextBox 34"/>
          <p:cNvSpPr txBox="1"/>
          <p:nvPr/>
        </p:nvSpPr>
        <p:spPr>
          <a:xfrm>
            <a:off x="126515" y="63666"/>
            <a:ext cx="6619187" cy="307777"/>
          </a:xfrm>
          <a:prstGeom prst="rect">
            <a:avLst/>
          </a:prstGeom>
          <a:noFill/>
        </p:spPr>
        <p:txBody>
          <a:bodyPr wrap="square" lIns="0" tIns="0" rIns="0" bIns="0" rtlCol="0">
            <a:spAutoFit/>
          </a:bodyPr>
          <a:lstStyle/>
          <a:p>
            <a:pPr algn="ctr"/>
            <a:r>
              <a:rPr lang="en-US" sz="2000" b="1" spc="-40" dirty="0">
                <a:solidFill>
                  <a:prstClr val="black"/>
                </a:solidFill>
                <a:latin typeface="Trajan Pro" pitchFamily="18" charset="0"/>
              </a:rPr>
              <a:t>Lab 9: Forensic Techniques: </a:t>
            </a:r>
            <a:r>
              <a:rPr lang="en-US" sz="2000" b="1" dirty="0">
                <a:solidFill>
                  <a:prstClr val="black"/>
                </a:solidFill>
                <a:latin typeface="Trajan Pro" pitchFamily="18" charset="0"/>
              </a:rPr>
              <a:t> </a:t>
            </a:r>
            <a:r>
              <a:rPr lang="en-US" sz="1600" dirty="0">
                <a:solidFill>
                  <a:prstClr val="black"/>
                </a:solidFill>
                <a:latin typeface="Arial" pitchFamily="34" charset="0"/>
                <a:cs typeface="Arial" pitchFamily="34" charset="0"/>
              </a:rPr>
              <a:t>Chromatography &amp; UV</a:t>
            </a:r>
            <a:endParaRPr lang="en-US" sz="1400" baseline="-25000" dirty="0">
              <a:solidFill>
                <a:prstClr val="black"/>
              </a:solidFill>
              <a:latin typeface="Arial" pitchFamily="34" charset="0"/>
              <a:cs typeface="Arial" pitchFamily="34" charset="0"/>
            </a:endParaRPr>
          </a:p>
        </p:txBody>
      </p:sp>
      <p:sp>
        <p:nvSpPr>
          <p:cNvPr id="20" name="Rectangle 19"/>
          <p:cNvSpPr/>
          <p:nvPr/>
        </p:nvSpPr>
        <p:spPr>
          <a:xfrm>
            <a:off x="4397872" y="703501"/>
            <a:ext cx="2377002" cy="1315274"/>
          </a:xfrm>
          <a:prstGeom prst="rect">
            <a:avLst/>
          </a:prstGeom>
          <a:blipFill>
            <a:blip r:embed="rId3" cstate="print"/>
            <a:tile tx="0" ty="0" sx="100000" sy="100000" flip="none" algn="tl"/>
          </a:blip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5" name="Straight Connector 24"/>
          <p:cNvCxnSpPr/>
          <p:nvPr/>
        </p:nvCxnSpPr>
        <p:spPr>
          <a:xfrm>
            <a:off x="4455160" y="1603248"/>
            <a:ext cx="225552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022820" y="1589934"/>
            <a:ext cx="1637414" cy="173124"/>
          </a:xfrm>
          <a:prstGeom prst="rect">
            <a:avLst/>
          </a:prstGeom>
          <a:noFill/>
        </p:spPr>
        <p:txBody>
          <a:bodyPr wrap="square" lIns="0" tIns="0" rIns="0" bIns="0" rtlCol="0">
            <a:spAutoFit/>
          </a:bodyPr>
          <a:lstStyle/>
          <a:p>
            <a:pPr marL="228600" indent="-228600">
              <a:lnSpc>
                <a:spcPct val="90000"/>
              </a:lnSpc>
            </a:pPr>
            <a:r>
              <a:rPr lang="en-US" sz="1250" b="1" spc="-20" dirty="0">
                <a:solidFill>
                  <a:prstClr val="black"/>
                </a:solidFill>
              </a:rPr>
              <a:t>.   .   .   .   .   .   .   .  .  .</a:t>
            </a:r>
            <a:endParaRPr lang="en-US" sz="1250" b="1" dirty="0">
              <a:solidFill>
                <a:prstClr val="black"/>
              </a:solidFill>
            </a:endParaRPr>
          </a:p>
        </p:txBody>
      </p:sp>
      <p:sp>
        <p:nvSpPr>
          <p:cNvPr id="30" name="TextBox 29"/>
          <p:cNvSpPr txBox="1"/>
          <p:nvPr/>
        </p:nvSpPr>
        <p:spPr>
          <a:xfrm>
            <a:off x="4161997" y="1732953"/>
            <a:ext cx="301512" cy="166199"/>
          </a:xfrm>
          <a:prstGeom prst="rect">
            <a:avLst/>
          </a:prstGeom>
          <a:noFill/>
        </p:spPr>
        <p:txBody>
          <a:bodyPr wrap="square" lIns="0" tIns="0" rIns="0" bIns="0" rtlCol="0">
            <a:spAutoFit/>
          </a:bodyPr>
          <a:lstStyle/>
          <a:p>
            <a:pPr>
              <a:lnSpc>
                <a:spcPct val="90000"/>
              </a:lnSpc>
            </a:pPr>
            <a:r>
              <a:rPr lang="en-US" sz="1100" spc="-20" dirty="0">
                <a:solidFill>
                  <a:prstClr val="black"/>
                </a:solidFill>
              </a:rPr>
              <a:t>1.5</a:t>
            </a:r>
            <a:r>
              <a:rPr lang="en-US" sz="1200" spc="-20" dirty="0">
                <a:solidFill>
                  <a:prstClr val="black"/>
                </a:solidFill>
              </a:rPr>
              <a:t>” </a:t>
            </a:r>
          </a:p>
        </p:txBody>
      </p:sp>
      <p:cxnSp>
        <p:nvCxnSpPr>
          <p:cNvPr id="36" name="Straight Connector 35"/>
          <p:cNvCxnSpPr/>
          <p:nvPr/>
        </p:nvCxnSpPr>
        <p:spPr>
          <a:xfrm>
            <a:off x="4191354" y="1597441"/>
            <a:ext cx="21261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182139" y="2022034"/>
            <a:ext cx="21261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13668" name="Picture 4" descr="E:\ChemistryMore\ForensicScienceDay\Oct29-08\InkComparison1280.jpg"/>
          <p:cNvPicPr>
            <a:picLocks noChangeAspect="1" noChangeArrowheads="1"/>
          </p:cNvPicPr>
          <p:nvPr/>
        </p:nvPicPr>
        <p:blipFill>
          <a:blip r:embed="rId4" cstate="print">
            <a:grayscl/>
            <a:lum bright="10000" contrast="10000"/>
          </a:blip>
          <a:srcRect l="36723" t="10444" r="26142" b="8254"/>
          <a:stretch>
            <a:fillRect/>
          </a:stretch>
        </p:blipFill>
        <p:spPr bwMode="auto">
          <a:xfrm>
            <a:off x="5638800" y="3460592"/>
            <a:ext cx="1219200" cy="2227201"/>
          </a:xfrm>
          <a:prstGeom prst="rect">
            <a:avLst/>
          </a:prstGeom>
          <a:noFill/>
        </p:spPr>
      </p:pic>
      <p:sp>
        <p:nvSpPr>
          <p:cNvPr id="45" name="TextBox 44"/>
          <p:cNvSpPr txBox="1"/>
          <p:nvPr/>
        </p:nvSpPr>
        <p:spPr>
          <a:xfrm>
            <a:off x="75478" y="2688066"/>
            <a:ext cx="6782522" cy="738664"/>
          </a:xfrm>
          <a:prstGeom prst="rect">
            <a:avLst/>
          </a:prstGeom>
          <a:noFill/>
        </p:spPr>
        <p:txBody>
          <a:bodyPr wrap="square" lIns="0" tIns="0" rIns="0" bIns="0" rtlCol="0">
            <a:spAutoFit/>
          </a:bodyPr>
          <a:lstStyle/>
          <a:p>
            <a:r>
              <a:rPr lang="en-US" sz="1200" spc="-20" dirty="0">
                <a:solidFill>
                  <a:prstClr val="black"/>
                </a:solidFill>
              </a:rPr>
              <a:t>bottle that contains ink that was extracted from the written evidence (ransom note, check, etc.).   You will either use a small pipette or a small syringe to do that.  The instructor will provide extra explanations on how to do it.</a:t>
            </a:r>
            <a:br>
              <a:rPr lang="en-US" sz="1200" spc="-20" dirty="0">
                <a:solidFill>
                  <a:prstClr val="black"/>
                </a:solidFill>
              </a:rPr>
            </a:br>
            <a:r>
              <a:rPr lang="en-US" sz="1200" b="1" spc="-20" dirty="0">
                <a:solidFill>
                  <a:prstClr val="black"/>
                </a:solidFill>
              </a:rPr>
              <a:t>3)</a:t>
            </a:r>
            <a:r>
              <a:rPr lang="en-US" sz="1200" spc="-20" dirty="0">
                <a:solidFill>
                  <a:prstClr val="black"/>
                </a:solidFill>
              </a:rPr>
              <a:t> You will then use the 9 pens to place a 1 to 2 millimeter dot of ink over the remaining 9 pencil dots.</a:t>
            </a:r>
          </a:p>
          <a:p>
            <a:r>
              <a:rPr lang="en-US" sz="1200" b="1" spc="-20" dirty="0">
                <a:solidFill>
                  <a:prstClr val="black"/>
                </a:solidFill>
              </a:rPr>
              <a:t>4) </a:t>
            </a:r>
            <a:r>
              <a:rPr lang="en-US" sz="1200" spc="-20" dirty="0">
                <a:solidFill>
                  <a:prstClr val="black"/>
                </a:solidFill>
              </a:rPr>
              <a:t>Roll the sheet of paper into a cylinder and use a stapler to connect the two ends of the paper.</a:t>
            </a:r>
          </a:p>
        </p:txBody>
      </p:sp>
      <p:sp>
        <p:nvSpPr>
          <p:cNvPr id="49" name="TextBox 48"/>
          <p:cNvSpPr txBox="1"/>
          <p:nvPr/>
        </p:nvSpPr>
        <p:spPr>
          <a:xfrm>
            <a:off x="75478" y="3458536"/>
            <a:ext cx="5475090" cy="2585323"/>
          </a:xfrm>
          <a:prstGeom prst="rect">
            <a:avLst/>
          </a:prstGeom>
          <a:noFill/>
        </p:spPr>
        <p:txBody>
          <a:bodyPr wrap="square" lIns="0" tIns="0" rIns="0" bIns="0" rtlCol="0">
            <a:spAutoFit/>
          </a:bodyPr>
          <a:lstStyle/>
          <a:p>
            <a:pPr marL="168275" indent="-168275"/>
            <a:r>
              <a:rPr lang="en-US" sz="1200" b="1" spc="-20" dirty="0">
                <a:solidFill>
                  <a:prstClr val="black"/>
                </a:solidFill>
              </a:rPr>
              <a:t>5) </a:t>
            </a:r>
            <a:r>
              <a:rPr lang="en-US" sz="1200" spc="-20" dirty="0">
                <a:solidFill>
                  <a:prstClr val="black"/>
                </a:solidFill>
              </a:rPr>
              <a:t>Get a chromatography jar and place ¾” (19 mm) of solvent into the jar.   The solvent is usually a mixture of rubbing alcohol and water, acetone or water, or some other solvent.    Different groups may be given different solvents. </a:t>
            </a:r>
            <a:r>
              <a:rPr lang="en-US" sz="1200" b="1" spc="-20" dirty="0">
                <a:solidFill>
                  <a:prstClr val="black"/>
                </a:solidFill>
              </a:rPr>
              <a:t>  </a:t>
            </a:r>
          </a:p>
          <a:p>
            <a:pPr marL="168275" indent="-168275"/>
            <a:r>
              <a:rPr lang="en-US" sz="1200" b="1" spc="-20" dirty="0">
                <a:solidFill>
                  <a:prstClr val="black"/>
                </a:solidFill>
              </a:rPr>
              <a:t>6)</a:t>
            </a:r>
            <a:r>
              <a:rPr lang="en-US" sz="1200" spc="-20" dirty="0">
                <a:solidFill>
                  <a:prstClr val="black"/>
                </a:solidFill>
              </a:rPr>
              <a:t>  Carefully place the sheet of paper (coiled into a cylinder) into the jar with the solvent.  Replace the cap.</a:t>
            </a:r>
          </a:p>
          <a:p>
            <a:pPr marL="228600" indent="-228600"/>
            <a:r>
              <a:rPr lang="en-US" sz="1200" b="1" spc="-20" dirty="0">
                <a:solidFill>
                  <a:prstClr val="black"/>
                </a:solidFill>
              </a:rPr>
              <a:t>7) </a:t>
            </a:r>
            <a:r>
              <a:rPr lang="en-US" sz="1200" spc="-20" dirty="0">
                <a:solidFill>
                  <a:prstClr val="black"/>
                </a:solidFill>
              </a:rPr>
              <a:t>  Work on the other parts of this lab while the solvent is climbing up the paper.  Wait until the solvent has risen at least half way up the paper before making a conclusion.   </a:t>
            </a:r>
          </a:p>
          <a:p>
            <a:r>
              <a:rPr lang="en-US" sz="1200" spc="-20" dirty="0">
                <a:solidFill>
                  <a:prstClr val="black"/>
                </a:solidFill>
              </a:rPr>
              <a:t>At the end of this experiment, the class can compare their chromatographs to see which mixture did the best job in separating the components of the inks.  </a:t>
            </a:r>
          </a:p>
          <a:p>
            <a:pPr marL="171450" indent="-171450"/>
            <a:r>
              <a:rPr lang="en-US" sz="1200" b="1" spc="-20" dirty="0">
                <a:solidFill>
                  <a:prstClr val="black"/>
                </a:solidFill>
              </a:rPr>
              <a:t>8) </a:t>
            </a:r>
            <a:r>
              <a:rPr lang="en-US" sz="1200" spc="-20" dirty="0">
                <a:solidFill>
                  <a:prstClr val="black"/>
                </a:solidFill>
              </a:rPr>
              <a:t> Decide which pen best matches the pen used in the crime, or say no pen was a match.   Also, results can be inconclusive if the chromatography did not produce a good separation or distinction between the spots.  Let instructor see your results.</a:t>
            </a:r>
            <a:br>
              <a:rPr lang="en-US" sz="1200" spc="-20" dirty="0">
                <a:solidFill>
                  <a:prstClr val="black"/>
                </a:solidFill>
              </a:rPr>
            </a:br>
            <a:r>
              <a:rPr lang="en-US" sz="1200" spc="-20" dirty="0">
                <a:solidFill>
                  <a:prstClr val="black"/>
                </a:solidFill>
              </a:rPr>
              <a:t/>
            </a:r>
            <a:br>
              <a:rPr lang="en-US" sz="1200" spc="-20" dirty="0">
                <a:solidFill>
                  <a:prstClr val="black"/>
                </a:solidFill>
              </a:rPr>
            </a:br>
            <a:r>
              <a:rPr lang="en-US" sz="1200" spc="-20" dirty="0">
                <a:solidFill>
                  <a:prstClr val="black"/>
                </a:solidFill>
              </a:rPr>
              <a:t> Matches Pen #: ______          No Match                                      Inconclusive </a:t>
            </a:r>
          </a:p>
        </p:txBody>
      </p:sp>
      <p:sp>
        <p:nvSpPr>
          <p:cNvPr id="52" name="TextBox 51"/>
          <p:cNvSpPr txBox="1"/>
          <p:nvPr/>
        </p:nvSpPr>
        <p:spPr>
          <a:xfrm>
            <a:off x="4933507" y="1751014"/>
            <a:ext cx="1774283" cy="155748"/>
          </a:xfrm>
          <a:prstGeom prst="rect">
            <a:avLst/>
          </a:prstGeom>
          <a:noFill/>
        </p:spPr>
        <p:txBody>
          <a:bodyPr wrap="square" lIns="0" tIns="0" rIns="0" bIns="0" rtlCol="0">
            <a:spAutoFit/>
          </a:bodyPr>
          <a:lstStyle/>
          <a:p>
            <a:pPr marL="228600" indent="-228600">
              <a:lnSpc>
                <a:spcPct val="90000"/>
              </a:lnSpc>
            </a:pPr>
            <a:r>
              <a:rPr lang="en-US" sz="1100" b="1" spc="-20" dirty="0" err="1">
                <a:solidFill>
                  <a:prstClr val="black"/>
                </a:solidFill>
                <a:latin typeface="Balthazar" pitchFamily="2" charset="0"/>
              </a:rPr>
              <a:t>unk</a:t>
            </a:r>
            <a:r>
              <a:rPr lang="en-US" sz="1100" b="1" spc="-20" dirty="0">
                <a:solidFill>
                  <a:prstClr val="black"/>
                </a:solidFill>
                <a:latin typeface="Balthazar" pitchFamily="2" charset="0"/>
              </a:rPr>
              <a:t> </a:t>
            </a:r>
            <a:r>
              <a:rPr lang="en-US" sz="1100" spc="-20" dirty="0">
                <a:solidFill>
                  <a:prstClr val="black"/>
                </a:solidFill>
                <a:latin typeface="Borealis" pitchFamily="2" charset="0"/>
              </a:rPr>
              <a:t>1 2  3 4 5  6 7 8 9    </a:t>
            </a:r>
            <a:endParaRPr lang="en-US" sz="1100" dirty="0">
              <a:solidFill>
                <a:prstClr val="black"/>
              </a:solidFill>
              <a:latin typeface="Borealis" pitchFamily="2" charset="0"/>
            </a:endParaRPr>
          </a:p>
        </p:txBody>
      </p:sp>
      <p:sp>
        <p:nvSpPr>
          <p:cNvPr id="53" name="Rectangle 52"/>
          <p:cNvSpPr/>
          <p:nvPr/>
        </p:nvSpPr>
        <p:spPr>
          <a:xfrm>
            <a:off x="2633038" y="5827470"/>
            <a:ext cx="144379" cy="14437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Rectangle 53"/>
          <p:cNvSpPr/>
          <p:nvPr/>
        </p:nvSpPr>
        <p:spPr>
          <a:xfrm>
            <a:off x="4606217" y="5835491"/>
            <a:ext cx="144379" cy="14437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3674" name="AutoShape 10" descr="http://gallery.yopriceville.com/var/albums/Free-Clipart-Pictures/Police-PNG/Crime_Scene_Do_Not_Cross_Tape_PNG_Clip_Art_Image.png?m=1447973066"/>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3676" name="AutoShape 12" descr="http://gallery.yopriceville.com/var/albums/Free-Clipart-Pictures/Police-PNG/Crime_Scene_Do_Not_Cross_Tape_PNG_Clip_Art_Image.png?m=1447973066"/>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pic>
        <p:nvPicPr>
          <p:cNvPr id="113682" name="Picture 18" descr="http://orig08.deviantart.net/9c9d/f/2013/320/6/f/crime_scene_tape_by_flobelebelebobele-d6uh602.png"/>
          <p:cNvPicPr>
            <a:picLocks noChangeAspect="1" noChangeArrowheads="1"/>
          </p:cNvPicPr>
          <p:nvPr/>
        </p:nvPicPr>
        <p:blipFill>
          <a:blip r:embed="rId5" cstate="print">
            <a:grayscl/>
            <a:lum bright="10000"/>
          </a:blip>
          <a:srcRect/>
          <a:stretch>
            <a:fillRect/>
          </a:stretch>
        </p:blipFill>
        <p:spPr bwMode="auto">
          <a:xfrm>
            <a:off x="0" y="395344"/>
            <a:ext cx="6858000" cy="315853"/>
          </a:xfrm>
          <a:prstGeom prst="rect">
            <a:avLst/>
          </a:prstGeom>
          <a:noFill/>
        </p:spPr>
      </p:pic>
      <p:cxnSp>
        <p:nvCxnSpPr>
          <p:cNvPr id="31" name="Straight Connector 30"/>
          <p:cNvCxnSpPr/>
          <p:nvPr/>
        </p:nvCxnSpPr>
        <p:spPr>
          <a:xfrm flipH="1">
            <a:off x="4391580" y="2170212"/>
            <a:ext cx="658368" cy="0"/>
          </a:xfrm>
          <a:prstGeom prst="line">
            <a:avLst/>
          </a:prstGeom>
          <a:ln w="9525" cap="rnd">
            <a:solidFill>
              <a:schemeClr val="tx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rot="5400000">
            <a:off x="4646425" y="2077604"/>
            <a:ext cx="153113" cy="1913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TextBox 33"/>
          <p:cNvSpPr txBox="1"/>
          <p:nvPr/>
        </p:nvSpPr>
        <p:spPr>
          <a:xfrm>
            <a:off x="4635237" y="2093786"/>
            <a:ext cx="259991" cy="166199"/>
          </a:xfrm>
          <a:prstGeom prst="rect">
            <a:avLst/>
          </a:prstGeom>
          <a:noFill/>
        </p:spPr>
        <p:txBody>
          <a:bodyPr wrap="square" lIns="0" tIns="0" rIns="0" bIns="0" rtlCol="0">
            <a:spAutoFit/>
          </a:bodyPr>
          <a:lstStyle/>
          <a:p>
            <a:pPr>
              <a:lnSpc>
                <a:spcPct val="90000"/>
              </a:lnSpc>
            </a:pPr>
            <a:r>
              <a:rPr lang="en-US" sz="1100" spc="-20" dirty="0">
                <a:solidFill>
                  <a:prstClr val="black"/>
                </a:solidFill>
              </a:rPr>
              <a:t>2.5</a:t>
            </a:r>
            <a:r>
              <a:rPr lang="en-US" sz="1200" spc="-20" dirty="0">
                <a:solidFill>
                  <a:prstClr val="black"/>
                </a:solidFill>
              </a:rPr>
              <a:t>” </a:t>
            </a:r>
          </a:p>
        </p:txBody>
      </p:sp>
      <p:cxnSp>
        <p:nvCxnSpPr>
          <p:cNvPr id="38" name="Straight Connector 37"/>
          <p:cNvCxnSpPr/>
          <p:nvPr/>
        </p:nvCxnSpPr>
        <p:spPr>
          <a:xfrm>
            <a:off x="5066750" y="2045823"/>
            <a:ext cx="0" cy="2690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4285511" y="2152579"/>
            <a:ext cx="21261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4997927" y="1143826"/>
            <a:ext cx="1209833" cy="221599"/>
          </a:xfrm>
          <a:prstGeom prst="rect">
            <a:avLst/>
          </a:prstGeom>
          <a:solidFill>
            <a:schemeClr val="bg1"/>
          </a:solidFill>
        </p:spPr>
        <p:txBody>
          <a:bodyPr wrap="square" lIns="0" tIns="0" rIns="0" bIns="0" rtlCol="0">
            <a:spAutoFit/>
          </a:bodyPr>
          <a:lstStyle/>
          <a:p>
            <a:pPr algn="ctr">
              <a:lnSpc>
                <a:spcPct val="90000"/>
              </a:lnSpc>
            </a:pPr>
            <a:r>
              <a:rPr lang="en-US" sz="1400" spc="-20" dirty="0">
                <a:solidFill>
                  <a:prstClr val="black"/>
                </a:solidFill>
              </a:rPr>
              <a:t>9</a:t>
            </a:r>
            <a:r>
              <a:rPr lang="en-US" sz="1600" spc="-20" dirty="0">
                <a:solidFill>
                  <a:prstClr val="black"/>
                </a:solidFill>
              </a:rPr>
              <a:t>”  x  5” sheet </a:t>
            </a:r>
          </a:p>
        </p:txBody>
      </p:sp>
      <p:sp>
        <p:nvSpPr>
          <p:cNvPr id="43" name="TextBox 42"/>
          <p:cNvSpPr txBox="1"/>
          <p:nvPr/>
        </p:nvSpPr>
        <p:spPr>
          <a:xfrm>
            <a:off x="3302146" y="6420919"/>
            <a:ext cx="3447365" cy="830997"/>
          </a:xfrm>
          <a:prstGeom prst="rect">
            <a:avLst/>
          </a:prstGeom>
          <a:noFill/>
        </p:spPr>
        <p:txBody>
          <a:bodyPr wrap="square" lIns="0" tIns="0" rIns="0" bIns="0" rtlCol="0">
            <a:spAutoFit/>
          </a:bodyPr>
          <a:lstStyle/>
          <a:p>
            <a:pPr>
              <a:lnSpc>
                <a:spcPct val="90000"/>
              </a:lnSpc>
              <a:spcAft>
                <a:spcPts val="600"/>
              </a:spcAft>
            </a:pPr>
            <a:r>
              <a:rPr lang="en-US" sz="1200" b="1" spc="-20" dirty="0">
                <a:solidFill>
                  <a:prstClr val="black"/>
                </a:solidFill>
              </a:rPr>
              <a:t>Automotive Fluids:</a:t>
            </a:r>
            <a:r>
              <a:rPr lang="en-US" sz="1200" spc="-20" dirty="0">
                <a:solidFill>
                  <a:prstClr val="black"/>
                </a:solidFill>
              </a:rPr>
              <a:t>     Finding &amp; identifying fluids leaking from a car is a good skill.  A UV flashlight can help with that.    In the photo these stains look alike, but under UV light, they can look very different, which is helpful in identifying &amp; spotting what is leaking. </a:t>
            </a:r>
          </a:p>
        </p:txBody>
      </p:sp>
      <p:pic>
        <p:nvPicPr>
          <p:cNvPr id="44" name="Picture 2" descr="http://i21.photobucket.com/albums/b294/udienow07/pictureol3drippingfluids2.jpg"/>
          <p:cNvPicPr>
            <a:picLocks noChangeAspect="1" noChangeArrowheads="1"/>
          </p:cNvPicPr>
          <p:nvPr/>
        </p:nvPicPr>
        <p:blipFill>
          <a:blip r:embed="rId6" cstate="print"/>
          <a:srcRect b="3363"/>
          <a:stretch>
            <a:fillRect/>
          </a:stretch>
        </p:blipFill>
        <p:spPr bwMode="auto">
          <a:xfrm>
            <a:off x="34290" y="6408750"/>
            <a:ext cx="3200400" cy="2315717"/>
          </a:xfrm>
          <a:prstGeom prst="rect">
            <a:avLst/>
          </a:prstGeom>
          <a:noFill/>
        </p:spPr>
      </p:pic>
      <p:pic>
        <p:nvPicPr>
          <p:cNvPr id="46" name="Picture 18" descr="http://orig08.deviantart.net/9c9d/f/2013/320/6/f/crime_scene_tape_by_flobelebelebobele-d6uh602.png"/>
          <p:cNvPicPr>
            <a:picLocks noChangeAspect="1" noChangeArrowheads="1"/>
          </p:cNvPicPr>
          <p:nvPr/>
        </p:nvPicPr>
        <p:blipFill>
          <a:blip r:embed="rId5" cstate="print">
            <a:grayscl/>
            <a:lum bright="10000"/>
          </a:blip>
          <a:srcRect/>
          <a:stretch>
            <a:fillRect/>
          </a:stretch>
        </p:blipFill>
        <p:spPr bwMode="auto">
          <a:xfrm>
            <a:off x="0" y="6066493"/>
            <a:ext cx="6858000" cy="315853"/>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 y="476250"/>
            <a:ext cx="4114800" cy="1643527"/>
          </a:xfrm>
          <a:prstGeom prst="rect">
            <a:avLst/>
          </a:prstGeom>
          <a:noFill/>
        </p:spPr>
        <p:txBody>
          <a:bodyPr wrap="square" lIns="45720" rIns="45720" rtlCol="0">
            <a:spAutoFit/>
          </a:bodyPr>
          <a:lstStyle/>
          <a:p>
            <a:pPr>
              <a:lnSpc>
                <a:spcPct val="90000"/>
              </a:lnSpc>
            </a:pPr>
            <a:r>
              <a:rPr lang="en-US" sz="1400" b="1" dirty="0">
                <a:solidFill>
                  <a:prstClr val="black"/>
                </a:solidFill>
              </a:rPr>
              <a:t>Detection of Holding Pond Leaks:  </a:t>
            </a:r>
            <a:r>
              <a:rPr lang="en-US" sz="1400" dirty="0">
                <a:solidFill>
                  <a:prstClr val="black"/>
                </a:solidFill>
              </a:rPr>
              <a:t> Holding ponds are reservoirs that store polluted run-off water such as waste water from mines or from animal waste on cattle, chicken, and pig farms.   The holding ponds are supposed to be sealed so that polluted water cannot leak out into the environment.     Sometimes the leak is obvious but other times it is hidden.  Fluorescein can be used to detect the hidden leaks.  </a:t>
            </a:r>
          </a:p>
        </p:txBody>
      </p:sp>
      <p:pic>
        <p:nvPicPr>
          <p:cNvPr id="5" name="Picture 4" descr="Retention-Pond_01.jpg"/>
          <p:cNvPicPr>
            <a:picLocks noChangeAspect="1"/>
          </p:cNvPicPr>
          <p:nvPr/>
        </p:nvPicPr>
        <p:blipFill>
          <a:blip r:embed="rId2" cstate="print"/>
          <a:srcRect t="10536" b="10728"/>
          <a:stretch>
            <a:fillRect/>
          </a:stretch>
        </p:blipFill>
        <p:spPr>
          <a:xfrm>
            <a:off x="4164330" y="468630"/>
            <a:ext cx="2651760" cy="1565910"/>
          </a:xfrm>
          <a:prstGeom prst="rect">
            <a:avLst/>
          </a:prstGeom>
        </p:spPr>
      </p:pic>
      <p:pic>
        <p:nvPicPr>
          <p:cNvPr id="6" name="Picture 4" descr="http://img.thrfun.com/img/096/616/ziploc_bag_s1.jpg"/>
          <p:cNvPicPr>
            <a:picLocks noChangeAspect="1" noChangeArrowheads="1"/>
          </p:cNvPicPr>
          <p:nvPr/>
        </p:nvPicPr>
        <p:blipFill>
          <a:blip r:embed="rId3" cstate="print">
            <a:grayscl/>
          </a:blip>
          <a:srcRect l="17833" t="18613" r="13808" b="13910"/>
          <a:stretch>
            <a:fillRect/>
          </a:stretch>
        </p:blipFill>
        <p:spPr bwMode="auto">
          <a:xfrm>
            <a:off x="5567045" y="1657350"/>
            <a:ext cx="1290955" cy="1097280"/>
          </a:xfrm>
          <a:prstGeom prst="rect">
            <a:avLst/>
          </a:prstGeom>
          <a:noFill/>
        </p:spPr>
      </p:pic>
      <p:sp>
        <p:nvSpPr>
          <p:cNvPr id="7" name="TextBox 6"/>
          <p:cNvSpPr txBox="1"/>
          <p:nvPr/>
        </p:nvSpPr>
        <p:spPr>
          <a:xfrm>
            <a:off x="0" y="2103596"/>
            <a:ext cx="5532120" cy="674031"/>
          </a:xfrm>
          <a:prstGeom prst="rect">
            <a:avLst/>
          </a:prstGeom>
          <a:noFill/>
        </p:spPr>
        <p:txBody>
          <a:bodyPr wrap="square" lIns="45720" rIns="45720" rtlCol="0">
            <a:spAutoFit/>
          </a:bodyPr>
          <a:lstStyle/>
          <a:p>
            <a:pPr>
              <a:lnSpc>
                <a:spcPct val="90000"/>
              </a:lnSpc>
            </a:pPr>
            <a:r>
              <a:rPr lang="en-US" sz="1400" b="1" dirty="0">
                <a:solidFill>
                  <a:prstClr val="black"/>
                </a:solidFill>
              </a:rPr>
              <a:t>You will use a Ziploc bag to represent a lined holding tank.   A Ziploc bag (like a good holding pond) supposedly keeps its contents sealed in the bag.   You will check to see if your Ziploc bag truly does that.</a:t>
            </a:r>
          </a:p>
        </p:txBody>
      </p:sp>
      <p:sp>
        <p:nvSpPr>
          <p:cNvPr id="8" name="TextBox 7"/>
          <p:cNvSpPr txBox="1"/>
          <p:nvPr/>
        </p:nvSpPr>
        <p:spPr>
          <a:xfrm>
            <a:off x="0" y="2715627"/>
            <a:ext cx="6781800" cy="1857432"/>
          </a:xfrm>
          <a:prstGeom prst="rect">
            <a:avLst/>
          </a:prstGeom>
          <a:noFill/>
        </p:spPr>
        <p:txBody>
          <a:bodyPr wrap="square" lIns="45720" rIns="45720" rtlCol="0">
            <a:spAutoFit/>
          </a:bodyPr>
          <a:lstStyle/>
          <a:p>
            <a:pPr marL="233363" indent="-233363">
              <a:lnSpc>
                <a:spcPct val="90000"/>
              </a:lnSpc>
              <a:spcBef>
                <a:spcPts val="300"/>
              </a:spcBef>
              <a:buFontTx/>
              <a:buAutoNum type="arabicParenR"/>
            </a:pPr>
            <a:r>
              <a:rPr lang="en-US" sz="1200" spc="-30" dirty="0">
                <a:solidFill>
                  <a:prstClr val="black"/>
                </a:solidFill>
              </a:rPr>
              <a:t>Place 100 mL of water into a sandwich size Ziploc bag.  </a:t>
            </a:r>
          </a:p>
          <a:p>
            <a:pPr marL="233363" indent="-233363">
              <a:lnSpc>
                <a:spcPct val="90000"/>
              </a:lnSpc>
              <a:spcBef>
                <a:spcPts val="300"/>
              </a:spcBef>
              <a:buFontTx/>
              <a:buAutoNum type="arabicParenR" startAt="2"/>
            </a:pPr>
            <a:r>
              <a:rPr lang="en-US" sz="1200" spc="-50" dirty="0">
                <a:solidFill>
                  <a:prstClr val="black"/>
                </a:solidFill>
              </a:rPr>
              <a:t>Add 6 drops of the concentrated Fluorescein solution then seal the bag. </a:t>
            </a:r>
          </a:p>
          <a:p>
            <a:pPr marL="233363" indent="-233363">
              <a:lnSpc>
                <a:spcPct val="90000"/>
              </a:lnSpc>
              <a:spcBef>
                <a:spcPts val="300"/>
              </a:spcBef>
              <a:buFontTx/>
              <a:buAutoNum type="arabicParenR" startAt="2"/>
            </a:pPr>
            <a:r>
              <a:rPr lang="en-US" sz="1200" spc="-30" dirty="0">
                <a:solidFill>
                  <a:prstClr val="black"/>
                </a:solidFill>
              </a:rPr>
              <a:t>Check outside of the bag with an UV light to make sure no Fluorescein is on the outside of the bag.   </a:t>
            </a:r>
            <a:r>
              <a:rPr lang="en-US" sz="1200" b="1" spc="-30" dirty="0">
                <a:solidFill>
                  <a:prstClr val="black"/>
                </a:solidFill>
              </a:rPr>
              <a:t> </a:t>
            </a:r>
          </a:p>
          <a:p>
            <a:pPr marL="233363" indent="-233363">
              <a:lnSpc>
                <a:spcPct val="90000"/>
              </a:lnSpc>
              <a:spcBef>
                <a:spcPts val="300"/>
              </a:spcBef>
              <a:buFontTx/>
              <a:buAutoNum type="arabicParenR" startAt="2"/>
            </a:pPr>
            <a:r>
              <a:rPr lang="en-US" sz="1200" spc="-30" dirty="0">
                <a:solidFill>
                  <a:prstClr val="black"/>
                </a:solidFill>
              </a:rPr>
              <a:t>Measure out about 250 mL of distilled water (or tap water).   Add the water to the larger Ziploc bag.  Place the small Ziploc bag with the Fluorescein into the large (quart size) Ziploc bag.       </a:t>
            </a:r>
          </a:p>
          <a:p>
            <a:pPr marL="233363" indent="-233363">
              <a:lnSpc>
                <a:spcPct val="90000"/>
              </a:lnSpc>
              <a:spcBef>
                <a:spcPts val="300"/>
              </a:spcBef>
              <a:buFontTx/>
              <a:buAutoNum type="arabicParenR" startAt="2"/>
            </a:pPr>
            <a:r>
              <a:rPr lang="en-US" sz="1200" spc="-30" dirty="0">
                <a:solidFill>
                  <a:prstClr val="black"/>
                </a:solidFill>
              </a:rPr>
              <a:t>Gently rock the large Ziploc bag back and forth for about a minute, then let it sit for about another 10 minutes.   </a:t>
            </a:r>
            <a:r>
              <a:rPr lang="en-US" sz="1200" b="1" spc="-30" dirty="0">
                <a:solidFill>
                  <a:prstClr val="black"/>
                </a:solidFill>
              </a:rPr>
              <a:t> </a:t>
            </a:r>
          </a:p>
          <a:p>
            <a:pPr marL="233363" indent="-233363">
              <a:lnSpc>
                <a:spcPct val="90000"/>
              </a:lnSpc>
              <a:spcBef>
                <a:spcPts val="300"/>
              </a:spcBef>
              <a:buFontTx/>
              <a:buAutoNum type="arabicParenR" startAt="2"/>
            </a:pPr>
            <a:r>
              <a:rPr lang="en-US" sz="1200" spc="-30" dirty="0">
                <a:solidFill>
                  <a:prstClr val="black"/>
                </a:solidFill>
              </a:rPr>
              <a:t>Remove the small inner Ziploc bag from the larger Ziploc bag.</a:t>
            </a:r>
          </a:p>
          <a:p>
            <a:pPr marL="233363" indent="-233363">
              <a:lnSpc>
                <a:spcPct val="90000"/>
              </a:lnSpc>
              <a:spcBef>
                <a:spcPts val="300"/>
              </a:spcBef>
              <a:buFontTx/>
              <a:buAutoNum type="arabicParenR" startAt="2"/>
            </a:pPr>
            <a:r>
              <a:rPr lang="en-US" sz="1200" spc="-30" dirty="0">
                <a:solidFill>
                  <a:prstClr val="black"/>
                </a:solidFill>
              </a:rPr>
              <a:t>Shoot the purple laser  through the larger bag to see if the beam is green.  If so, the inner Ziploc bag leaked.</a:t>
            </a:r>
          </a:p>
          <a:p>
            <a:pPr>
              <a:lnSpc>
                <a:spcPct val="90000"/>
              </a:lnSpc>
              <a:spcBef>
                <a:spcPts val="300"/>
              </a:spcBef>
            </a:pPr>
            <a:endParaRPr lang="en-US" sz="1200" spc="-30" dirty="0">
              <a:solidFill>
                <a:prstClr val="black"/>
              </a:solidFill>
            </a:endParaRPr>
          </a:p>
        </p:txBody>
      </p:sp>
      <p:sp>
        <p:nvSpPr>
          <p:cNvPr id="9" name="TextBox 8"/>
          <p:cNvSpPr txBox="1"/>
          <p:nvPr/>
        </p:nvSpPr>
        <p:spPr>
          <a:xfrm>
            <a:off x="0" y="4575771"/>
            <a:ext cx="3566766" cy="1292662"/>
          </a:xfrm>
          <a:prstGeom prst="rect">
            <a:avLst/>
          </a:prstGeom>
          <a:noFill/>
        </p:spPr>
        <p:txBody>
          <a:bodyPr wrap="square" lIns="45720" tIns="0" rIns="45720" bIns="0" rtlCol="0">
            <a:spAutoFit/>
          </a:bodyPr>
          <a:lstStyle/>
          <a:p>
            <a:r>
              <a:rPr lang="en-US" sz="1200" b="1" spc="-20" dirty="0">
                <a:solidFill>
                  <a:prstClr val="black"/>
                </a:solidFill>
              </a:rPr>
              <a:t>Latent (present but not visible) fingerprints:   </a:t>
            </a:r>
            <a:r>
              <a:rPr lang="en-US" sz="1200" spc="-20" dirty="0">
                <a:solidFill>
                  <a:prstClr val="black"/>
                </a:solidFill>
              </a:rPr>
              <a:t>The chemical composition of our fingerprints allows </a:t>
            </a:r>
            <a:r>
              <a:rPr lang="en-US" sz="1200" b="1" spc="-20" dirty="0">
                <a:solidFill>
                  <a:prstClr val="black"/>
                </a:solidFill>
              </a:rPr>
              <a:t>various</a:t>
            </a:r>
            <a:r>
              <a:rPr lang="en-US" sz="1200" spc="-20" dirty="0">
                <a:solidFill>
                  <a:prstClr val="black"/>
                </a:solidFill>
              </a:rPr>
              <a:t> methods to be used to make them visible.  </a:t>
            </a:r>
            <a:r>
              <a:rPr lang="en-US" sz="1200" b="1" spc="-20" dirty="0">
                <a:solidFill>
                  <a:prstClr val="black"/>
                </a:solidFill>
              </a:rPr>
              <a:t>1)</a:t>
            </a:r>
            <a:r>
              <a:rPr lang="en-US" sz="1200" spc="-20" dirty="0">
                <a:solidFill>
                  <a:prstClr val="black"/>
                </a:solidFill>
              </a:rPr>
              <a:t>  </a:t>
            </a:r>
            <a:r>
              <a:rPr lang="en-US" sz="1200" b="1" spc="-20" dirty="0">
                <a:solidFill>
                  <a:prstClr val="black"/>
                </a:solidFill>
              </a:rPr>
              <a:t>oils</a:t>
            </a:r>
            <a:r>
              <a:rPr lang="en-US" sz="1200" spc="-20" dirty="0">
                <a:solidFill>
                  <a:prstClr val="black"/>
                </a:solidFill>
              </a:rPr>
              <a:t> in our fingerprints are </a:t>
            </a:r>
            <a:r>
              <a:rPr lang="en-US" sz="1200" b="1" spc="-20" dirty="0">
                <a:solidFill>
                  <a:prstClr val="black"/>
                </a:solidFill>
              </a:rPr>
              <a:t>sticky</a:t>
            </a:r>
            <a:r>
              <a:rPr lang="en-US" sz="1200" spc="-20" dirty="0">
                <a:solidFill>
                  <a:prstClr val="black"/>
                </a:solidFill>
              </a:rPr>
              <a:t>.  So </a:t>
            </a:r>
            <a:r>
              <a:rPr lang="en-US" sz="1200" b="1" spc="-20" dirty="0">
                <a:solidFill>
                  <a:prstClr val="black"/>
                </a:solidFill>
              </a:rPr>
              <a:t>powders</a:t>
            </a:r>
            <a:r>
              <a:rPr lang="en-US" sz="1200" spc="-20" dirty="0">
                <a:solidFill>
                  <a:prstClr val="black"/>
                </a:solidFill>
              </a:rPr>
              <a:t> such as small iron filings will stick to them making them visible.   </a:t>
            </a:r>
            <a:r>
              <a:rPr lang="en-US" sz="1200" b="1" spc="-20" dirty="0">
                <a:solidFill>
                  <a:prstClr val="black"/>
                </a:solidFill>
              </a:rPr>
              <a:t>2) </a:t>
            </a:r>
            <a:r>
              <a:rPr lang="en-US" sz="1200" spc="-20" dirty="0">
                <a:solidFill>
                  <a:prstClr val="black"/>
                </a:solidFill>
              </a:rPr>
              <a:t>There is also </a:t>
            </a:r>
            <a:r>
              <a:rPr lang="en-US" sz="1200" b="1" spc="-20" dirty="0">
                <a:solidFill>
                  <a:prstClr val="black"/>
                </a:solidFill>
              </a:rPr>
              <a:t>salt</a:t>
            </a:r>
            <a:r>
              <a:rPr lang="en-US" sz="1200" spc="-20" dirty="0">
                <a:solidFill>
                  <a:prstClr val="black"/>
                </a:solidFill>
              </a:rPr>
              <a:t> (sodium chloride) in fingerprints.  </a:t>
            </a:r>
            <a:r>
              <a:rPr lang="en-US" sz="1200" b="1" spc="-20" dirty="0">
                <a:solidFill>
                  <a:prstClr val="black"/>
                </a:solidFill>
              </a:rPr>
              <a:t>Silver ions</a:t>
            </a:r>
            <a:r>
              <a:rPr lang="en-US" sz="1200" spc="-20" dirty="0">
                <a:solidFill>
                  <a:prstClr val="black"/>
                </a:solidFill>
              </a:rPr>
              <a:t> in a solution of silver nitrate will latch onto the chloride ions </a:t>
            </a:r>
            <a:endParaRPr lang="en-US" sz="1200" b="1" spc="-20" dirty="0">
              <a:solidFill>
                <a:prstClr val="black"/>
              </a:solidFill>
            </a:endParaRPr>
          </a:p>
        </p:txBody>
      </p:sp>
      <p:pic>
        <p:nvPicPr>
          <p:cNvPr id="10" name="Picture 10" descr="https://sp.yimg.com/xj/th?id=OIP.Mbbc42669953619abb5ffeb3f99ccf6a7o0&amp;pid=15.1&amp;P=0&amp;w=300&amp;h=300"/>
          <p:cNvPicPr>
            <a:picLocks noChangeAspect="1" noChangeArrowheads="1"/>
          </p:cNvPicPr>
          <p:nvPr/>
        </p:nvPicPr>
        <p:blipFill>
          <a:blip r:embed="rId4" cstate="print"/>
          <a:srcRect l="4667" r="5851"/>
          <a:stretch>
            <a:fillRect/>
          </a:stretch>
        </p:blipFill>
        <p:spPr bwMode="auto">
          <a:xfrm>
            <a:off x="6070768" y="4619042"/>
            <a:ext cx="787232" cy="1271493"/>
          </a:xfrm>
          <a:prstGeom prst="rect">
            <a:avLst/>
          </a:prstGeom>
          <a:noFill/>
        </p:spPr>
      </p:pic>
      <p:pic>
        <p:nvPicPr>
          <p:cNvPr id="11" name="Picture 12" descr="http://www.tritechforensics.com/uploaded_files/images/products/b_d35f4a824a7a2c031cd08ba86df372e2SL-MIT-Action.jpg"/>
          <p:cNvPicPr>
            <a:picLocks noChangeAspect="1" noChangeArrowheads="1"/>
          </p:cNvPicPr>
          <p:nvPr/>
        </p:nvPicPr>
        <p:blipFill>
          <a:blip r:embed="rId5" cstate="print"/>
          <a:srcRect/>
          <a:stretch>
            <a:fillRect/>
          </a:stretch>
        </p:blipFill>
        <p:spPr bwMode="auto">
          <a:xfrm>
            <a:off x="3584932" y="4534263"/>
            <a:ext cx="2446474" cy="1342281"/>
          </a:xfrm>
          <a:prstGeom prst="rect">
            <a:avLst/>
          </a:prstGeom>
          <a:noFill/>
        </p:spPr>
      </p:pic>
      <p:sp>
        <p:nvSpPr>
          <p:cNvPr id="12" name="Hexagon 11"/>
          <p:cNvSpPr/>
          <p:nvPr/>
        </p:nvSpPr>
        <p:spPr>
          <a:xfrm>
            <a:off x="75688" y="57534"/>
            <a:ext cx="6720840" cy="320040"/>
          </a:xfrm>
          <a:prstGeom prst="hexagon">
            <a:avLst/>
          </a:prstGeom>
          <a:gradFill flip="none" rotWithShape="1">
            <a:gsLst>
              <a:gs pos="0">
                <a:schemeClr val="bg1">
                  <a:lumMod val="75000"/>
                </a:schemeClr>
              </a:gs>
              <a:gs pos="58000">
                <a:schemeClr val="bg1"/>
              </a:gs>
              <a:gs pos="100000">
                <a:schemeClr val="bg1"/>
              </a:gs>
            </a:gsLst>
            <a:lin ang="16200000" scaled="1"/>
            <a:tileRect/>
          </a:gradFill>
          <a:ln>
            <a:solidFill>
              <a:schemeClr val="tx1"/>
            </a:solidFill>
          </a:ln>
        </p:spPr>
        <p:txBody>
          <a:bodyPr wrap="square" lIns="0" tIns="0" rIns="0" bIns="0" rtlCol="0" anchor="ctr">
            <a:spAutoFit/>
          </a:bodyPr>
          <a:lstStyle/>
          <a:p>
            <a:pPr algn="ctr"/>
            <a:endParaRPr lang="en-US" sz="1400" b="1" i="1" dirty="0">
              <a:solidFill>
                <a:sysClr val="windowText" lastClr="000000"/>
              </a:solidFill>
              <a:latin typeface="Trajan Pro" pitchFamily="18" charset="0"/>
            </a:endParaRPr>
          </a:p>
        </p:txBody>
      </p:sp>
      <p:sp>
        <p:nvSpPr>
          <p:cNvPr id="13" name="TextBox 12"/>
          <p:cNvSpPr txBox="1"/>
          <p:nvPr/>
        </p:nvSpPr>
        <p:spPr>
          <a:xfrm>
            <a:off x="126515" y="63666"/>
            <a:ext cx="6619187" cy="307777"/>
          </a:xfrm>
          <a:prstGeom prst="rect">
            <a:avLst/>
          </a:prstGeom>
          <a:noFill/>
        </p:spPr>
        <p:txBody>
          <a:bodyPr wrap="square" lIns="0" tIns="0" rIns="0" bIns="0" rtlCol="0">
            <a:spAutoFit/>
          </a:bodyPr>
          <a:lstStyle/>
          <a:p>
            <a:pPr algn="ctr"/>
            <a:r>
              <a:rPr lang="en-US" sz="2000" b="1" spc="-40" dirty="0">
                <a:solidFill>
                  <a:prstClr val="black"/>
                </a:solidFill>
                <a:latin typeface="Trajan Pro" pitchFamily="18" charset="0"/>
              </a:rPr>
              <a:t>Lab 9: Forensic Techniques: </a:t>
            </a:r>
            <a:r>
              <a:rPr lang="en-US" sz="2000" b="1" dirty="0">
                <a:solidFill>
                  <a:prstClr val="black"/>
                </a:solidFill>
                <a:latin typeface="Trajan Pro" pitchFamily="18" charset="0"/>
              </a:rPr>
              <a:t> </a:t>
            </a:r>
            <a:r>
              <a:rPr lang="en-US" sz="1600" dirty="0">
                <a:solidFill>
                  <a:prstClr val="black"/>
                </a:solidFill>
                <a:latin typeface="Arial" pitchFamily="34" charset="0"/>
                <a:cs typeface="Arial" pitchFamily="34" charset="0"/>
              </a:rPr>
              <a:t>Fluorescein &amp; Latent prints</a:t>
            </a:r>
            <a:endParaRPr lang="en-US" sz="1400" baseline="-25000" dirty="0">
              <a:solidFill>
                <a:prstClr val="black"/>
              </a:solidFill>
              <a:latin typeface="Arial" pitchFamily="34" charset="0"/>
              <a:cs typeface="Arial" pitchFamily="34" charset="0"/>
            </a:endParaRPr>
          </a:p>
        </p:txBody>
      </p:sp>
      <p:sp>
        <p:nvSpPr>
          <p:cNvPr id="14" name="AutoShape 10" descr="http://gallery.yopriceville.com/var/albums/Free-Clipart-Pictures/Police-PNG/Crime_Scene_Do_Not_Cross_Tape_PNG_Clip_Art_Image.png?m=1447973066"/>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5" name="AutoShape 12" descr="http://gallery.yopriceville.com/var/albums/Free-Clipart-Pictures/Police-PNG/Crime_Scene_Do_Not_Cross_Tape_PNG_Clip_Art_Image.png?m=1447973066"/>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pic>
        <p:nvPicPr>
          <p:cNvPr id="16" name="Picture 18" descr="http://orig08.deviantart.net/9c9d/f/2013/320/6/f/crime_scene_tape_by_flobelebelebobele-d6uh602.png"/>
          <p:cNvPicPr>
            <a:picLocks noChangeAspect="1" noChangeArrowheads="1"/>
          </p:cNvPicPr>
          <p:nvPr/>
        </p:nvPicPr>
        <p:blipFill>
          <a:blip r:embed="rId6" cstate="print">
            <a:grayscl/>
            <a:lum bright="10000"/>
          </a:blip>
          <a:srcRect/>
          <a:stretch>
            <a:fillRect/>
          </a:stretch>
        </p:blipFill>
        <p:spPr bwMode="auto">
          <a:xfrm>
            <a:off x="0" y="4258492"/>
            <a:ext cx="6858000" cy="315853"/>
          </a:xfrm>
          <a:prstGeom prst="rect">
            <a:avLst/>
          </a:prstGeom>
          <a:noFill/>
        </p:spPr>
      </p:pic>
      <p:sp>
        <p:nvSpPr>
          <p:cNvPr id="17" name="TextBox 16"/>
          <p:cNvSpPr txBox="1"/>
          <p:nvPr/>
        </p:nvSpPr>
        <p:spPr>
          <a:xfrm>
            <a:off x="1" y="5860571"/>
            <a:ext cx="6857999" cy="1154162"/>
          </a:xfrm>
          <a:prstGeom prst="rect">
            <a:avLst/>
          </a:prstGeom>
          <a:noFill/>
        </p:spPr>
        <p:txBody>
          <a:bodyPr wrap="square" lIns="45720" tIns="0" rIns="45720" rtlCol="0">
            <a:spAutoFit/>
          </a:bodyPr>
          <a:lstStyle/>
          <a:p>
            <a:r>
              <a:rPr lang="en-US" sz="1200" spc="-20" dirty="0">
                <a:solidFill>
                  <a:prstClr val="black"/>
                </a:solidFill>
              </a:rPr>
              <a:t>in the fingerprint producing white particles (silver chloride).  Then in sunlight or UV light, the silver ions become metallic silver particles, which are </a:t>
            </a:r>
            <a:r>
              <a:rPr lang="en-US" sz="1200" b="1" spc="-20" dirty="0">
                <a:solidFill>
                  <a:prstClr val="black"/>
                </a:solidFill>
              </a:rPr>
              <a:t>black</a:t>
            </a:r>
            <a:r>
              <a:rPr lang="en-US" sz="1200" spc="-20" dirty="0">
                <a:solidFill>
                  <a:prstClr val="black"/>
                </a:solidFill>
              </a:rPr>
              <a:t>.    </a:t>
            </a:r>
            <a:r>
              <a:rPr lang="en-US" sz="1200" b="1" spc="-20" dirty="0">
                <a:solidFill>
                  <a:prstClr val="black"/>
                </a:solidFill>
              </a:rPr>
              <a:t>3)  </a:t>
            </a:r>
            <a:r>
              <a:rPr lang="en-US" sz="1200" spc="-20" dirty="0">
                <a:solidFill>
                  <a:prstClr val="black"/>
                </a:solidFill>
              </a:rPr>
              <a:t>Fingerprints also contain </a:t>
            </a:r>
            <a:r>
              <a:rPr lang="en-US" sz="1200" b="1" spc="-20" dirty="0">
                <a:solidFill>
                  <a:prstClr val="black"/>
                </a:solidFill>
              </a:rPr>
              <a:t>proteins</a:t>
            </a:r>
            <a:r>
              <a:rPr lang="en-US" sz="1200" spc="-20" dirty="0">
                <a:solidFill>
                  <a:prstClr val="black"/>
                </a:solidFill>
              </a:rPr>
              <a:t>.   A chemical called “</a:t>
            </a:r>
            <a:r>
              <a:rPr lang="en-US" sz="1200" b="1" spc="-20" dirty="0" err="1">
                <a:solidFill>
                  <a:prstClr val="black"/>
                </a:solidFill>
              </a:rPr>
              <a:t>Ninhydrin</a:t>
            </a:r>
            <a:r>
              <a:rPr lang="en-US" sz="1200" spc="-20" dirty="0">
                <a:solidFill>
                  <a:prstClr val="black"/>
                </a:solidFill>
              </a:rPr>
              <a:t>” reacts with NH</a:t>
            </a:r>
            <a:r>
              <a:rPr lang="en-US" sz="1200" spc="-20" baseline="-25000" dirty="0">
                <a:solidFill>
                  <a:prstClr val="black"/>
                </a:solidFill>
              </a:rPr>
              <a:t>2</a:t>
            </a:r>
            <a:r>
              <a:rPr lang="en-US" sz="1200" spc="-20" dirty="0">
                <a:solidFill>
                  <a:prstClr val="black"/>
                </a:solidFill>
              </a:rPr>
              <a:t> groups on the proteins, which turns </a:t>
            </a:r>
            <a:r>
              <a:rPr lang="en-US" sz="1200" spc="-20" dirty="0" err="1">
                <a:solidFill>
                  <a:prstClr val="black"/>
                </a:solidFill>
              </a:rPr>
              <a:t>Ninhydrin</a:t>
            </a:r>
            <a:r>
              <a:rPr lang="en-US" sz="1200" spc="-20" dirty="0">
                <a:solidFill>
                  <a:prstClr val="black"/>
                </a:solidFill>
              </a:rPr>
              <a:t> from white to </a:t>
            </a:r>
            <a:r>
              <a:rPr lang="en-US" sz="1200" b="1" spc="-20" dirty="0">
                <a:solidFill>
                  <a:prstClr val="black"/>
                </a:solidFill>
              </a:rPr>
              <a:t>purple</a:t>
            </a:r>
            <a:r>
              <a:rPr lang="en-US" sz="1200" spc="-20" dirty="0">
                <a:solidFill>
                  <a:prstClr val="black"/>
                </a:solidFill>
              </a:rPr>
              <a:t>.  So when sprayed with a dissolved solution of </a:t>
            </a:r>
            <a:r>
              <a:rPr lang="en-US" sz="1200" spc="-20" dirty="0" err="1">
                <a:solidFill>
                  <a:prstClr val="black"/>
                </a:solidFill>
              </a:rPr>
              <a:t>Ninhydrin</a:t>
            </a:r>
            <a:r>
              <a:rPr lang="en-US" sz="1200" spc="-20" dirty="0">
                <a:solidFill>
                  <a:prstClr val="black"/>
                </a:solidFill>
              </a:rPr>
              <a:t>, the fingerprints become visible as purple prints.    </a:t>
            </a:r>
            <a:r>
              <a:rPr lang="en-US" sz="1200" b="1" spc="-20" dirty="0">
                <a:solidFill>
                  <a:prstClr val="black"/>
                </a:solidFill>
              </a:rPr>
              <a:t> 4)</a:t>
            </a:r>
            <a:r>
              <a:rPr lang="en-US" sz="1200" spc="-20" dirty="0">
                <a:solidFill>
                  <a:prstClr val="black"/>
                </a:solidFill>
              </a:rPr>
              <a:t> Glues such as “</a:t>
            </a:r>
            <a:r>
              <a:rPr lang="en-US" sz="1200" b="1" spc="-20" dirty="0">
                <a:solidFill>
                  <a:prstClr val="black"/>
                </a:solidFill>
              </a:rPr>
              <a:t>Super Glue</a:t>
            </a:r>
            <a:r>
              <a:rPr lang="en-US" sz="1200" spc="-20" dirty="0">
                <a:solidFill>
                  <a:prstClr val="black"/>
                </a:solidFill>
              </a:rPr>
              <a:t>” and “</a:t>
            </a:r>
            <a:r>
              <a:rPr lang="en-US" sz="1200" spc="-20" dirty="0" err="1">
                <a:solidFill>
                  <a:prstClr val="black"/>
                </a:solidFill>
              </a:rPr>
              <a:t>Krazy</a:t>
            </a:r>
            <a:r>
              <a:rPr lang="en-US" sz="1200" spc="-20" dirty="0">
                <a:solidFill>
                  <a:prstClr val="black"/>
                </a:solidFill>
              </a:rPr>
              <a:t> Glue” contain forms of </a:t>
            </a:r>
            <a:r>
              <a:rPr lang="en-US" sz="1200" b="1" spc="-20" dirty="0">
                <a:solidFill>
                  <a:prstClr val="black"/>
                </a:solidFill>
              </a:rPr>
              <a:t>cyanoacrylate</a:t>
            </a:r>
            <a:r>
              <a:rPr lang="en-US" sz="1200" spc="-20" dirty="0">
                <a:solidFill>
                  <a:prstClr val="black"/>
                </a:solidFill>
              </a:rPr>
              <a:t>.   You may have experienced your fingers getting glued together when using Super Glue.  Super Glue also sticks to fingerprints because of small amounts of </a:t>
            </a:r>
            <a:r>
              <a:rPr lang="en-US" sz="1200" b="1" spc="-20" dirty="0">
                <a:solidFill>
                  <a:prstClr val="black"/>
                </a:solidFill>
              </a:rPr>
              <a:t>water</a:t>
            </a:r>
            <a:r>
              <a:rPr lang="en-US" sz="1200" spc="-20" dirty="0">
                <a:solidFill>
                  <a:prstClr val="black"/>
                </a:solidFill>
              </a:rPr>
              <a:t> being present. </a:t>
            </a:r>
            <a:endParaRPr lang="en-US" sz="1200" b="1" spc="-20" dirty="0">
              <a:solidFill>
                <a:prstClr val="black"/>
              </a:solidFill>
            </a:endParaRPr>
          </a:p>
        </p:txBody>
      </p:sp>
      <p:pic>
        <p:nvPicPr>
          <p:cNvPr id="1026" name="Picture 2" descr="https://encrypted-tbn2.gstatic.com/images?q=tbn:ANd9GcQcMy2VYbQgyyBm0BNXhw8Yq0gQj7BawgMkAJ8TWng8PSV6LDR1ag"/>
          <p:cNvPicPr>
            <a:picLocks noChangeAspect="1" noChangeArrowheads="1"/>
          </p:cNvPicPr>
          <p:nvPr/>
        </p:nvPicPr>
        <p:blipFill>
          <a:blip r:embed="rId7" cstate="print">
            <a:grayscl/>
          </a:blip>
          <a:srcRect/>
          <a:stretch>
            <a:fillRect/>
          </a:stretch>
        </p:blipFill>
        <p:spPr bwMode="auto">
          <a:xfrm>
            <a:off x="0" y="6977148"/>
            <a:ext cx="776992" cy="478149"/>
          </a:xfrm>
          <a:prstGeom prst="rect">
            <a:avLst/>
          </a:prstGeom>
          <a:noFill/>
        </p:spPr>
      </p:pic>
      <p:pic>
        <p:nvPicPr>
          <p:cNvPr id="1028" name="Picture 4" descr="http://9010survival.com/wp-content/uploads/2013/05/superglues1.jpg"/>
          <p:cNvPicPr>
            <a:picLocks noChangeAspect="1" noChangeArrowheads="1"/>
          </p:cNvPicPr>
          <p:nvPr/>
        </p:nvPicPr>
        <p:blipFill>
          <a:blip r:embed="rId8" cstate="print">
            <a:grayscl/>
          </a:blip>
          <a:srcRect/>
          <a:stretch>
            <a:fillRect/>
          </a:stretch>
        </p:blipFill>
        <p:spPr bwMode="auto">
          <a:xfrm>
            <a:off x="0" y="7666941"/>
            <a:ext cx="897621" cy="897621"/>
          </a:xfrm>
          <a:prstGeom prst="rect">
            <a:avLst/>
          </a:prstGeom>
          <a:noFill/>
        </p:spPr>
      </p:pic>
      <p:sp>
        <p:nvSpPr>
          <p:cNvPr id="21" name="TextBox 20"/>
          <p:cNvSpPr txBox="1"/>
          <p:nvPr/>
        </p:nvSpPr>
        <p:spPr>
          <a:xfrm>
            <a:off x="933579" y="6969760"/>
            <a:ext cx="5924422" cy="1338828"/>
          </a:xfrm>
          <a:prstGeom prst="rect">
            <a:avLst/>
          </a:prstGeom>
          <a:noFill/>
        </p:spPr>
        <p:txBody>
          <a:bodyPr wrap="square" lIns="45720" tIns="0" rIns="45720" rtlCol="0">
            <a:spAutoFit/>
          </a:bodyPr>
          <a:lstStyle/>
          <a:p>
            <a:r>
              <a:rPr lang="en-US" sz="1200" spc="-20" dirty="0">
                <a:solidFill>
                  <a:prstClr val="black"/>
                </a:solidFill>
              </a:rPr>
              <a:t>Fingerprint technicians place items into a closed container containing cyanoacrylate.  When heated, the cyanoacrylate turns to vapors which find their way to the latent fingerprints.   The cyanoacrylate reacts with the moisture in the prints to form a white polymer which makes the prints visible.  </a:t>
            </a:r>
            <a:r>
              <a:rPr lang="en-US" sz="1200" b="1" spc="-20" dirty="0">
                <a:solidFill>
                  <a:prstClr val="black"/>
                </a:solidFill>
              </a:rPr>
              <a:t> 5)  </a:t>
            </a:r>
            <a:r>
              <a:rPr lang="en-US" sz="1200" spc="-20" dirty="0">
                <a:solidFill>
                  <a:prstClr val="black"/>
                </a:solidFill>
              </a:rPr>
              <a:t>Crystals of </a:t>
            </a:r>
            <a:r>
              <a:rPr lang="en-US" sz="1200" b="1" spc="-20" dirty="0">
                <a:solidFill>
                  <a:prstClr val="black"/>
                </a:solidFill>
              </a:rPr>
              <a:t>iodine</a:t>
            </a:r>
            <a:r>
              <a:rPr lang="en-US" sz="1200" spc="-20" dirty="0">
                <a:solidFill>
                  <a:prstClr val="black"/>
                </a:solidFill>
              </a:rPr>
              <a:t> are warmed so that they turn to vapor.  This is blown across the latent fingerprints.  </a:t>
            </a:r>
            <a:r>
              <a:rPr lang="en-US" sz="1200" b="1" spc="-20" dirty="0">
                <a:solidFill>
                  <a:prstClr val="black"/>
                </a:solidFill>
              </a:rPr>
              <a:t>Oils and fats </a:t>
            </a:r>
            <a:r>
              <a:rPr lang="en-US" sz="1200" spc="-20" dirty="0">
                <a:solidFill>
                  <a:prstClr val="black"/>
                </a:solidFill>
              </a:rPr>
              <a:t>in the prints absorb the iodine vapor and turn </a:t>
            </a:r>
            <a:r>
              <a:rPr lang="en-US" sz="1200" b="1" spc="-20" dirty="0">
                <a:solidFill>
                  <a:prstClr val="black"/>
                </a:solidFill>
              </a:rPr>
              <a:t>black</a:t>
            </a:r>
            <a:r>
              <a:rPr lang="en-US" sz="1200" spc="-20" dirty="0">
                <a:solidFill>
                  <a:prstClr val="black"/>
                </a:solidFill>
              </a:rPr>
              <a:t>.</a:t>
            </a:r>
          </a:p>
          <a:p>
            <a:r>
              <a:rPr lang="en-US" sz="1200" b="1" spc="-20" dirty="0">
                <a:solidFill>
                  <a:prstClr val="black"/>
                </a:solidFill>
              </a:rPr>
              <a:t>The lab will be set up so that you can use one or more of the above methods to “dust” for prints.  Show your instructor that you completed one or more of these methods.</a:t>
            </a:r>
          </a:p>
        </p:txBody>
      </p:sp>
      <p:sp>
        <p:nvSpPr>
          <p:cNvPr id="23" name="TextBox 22"/>
          <p:cNvSpPr txBox="1"/>
          <p:nvPr/>
        </p:nvSpPr>
        <p:spPr>
          <a:xfrm>
            <a:off x="0" y="7447300"/>
            <a:ext cx="938623" cy="184666"/>
          </a:xfrm>
          <a:prstGeom prst="rect">
            <a:avLst/>
          </a:prstGeom>
          <a:noFill/>
          <a:ln>
            <a:noFill/>
          </a:ln>
        </p:spPr>
        <p:txBody>
          <a:bodyPr wrap="square" lIns="18288" tIns="0" rIns="18288" bIns="0" rtlCol="0">
            <a:spAutoFit/>
          </a:bodyPr>
          <a:lstStyle/>
          <a:p>
            <a:pPr algn="ctr"/>
            <a:r>
              <a:rPr lang="en-US" sz="1200" dirty="0">
                <a:solidFill>
                  <a:prstClr val="black"/>
                </a:solidFill>
              </a:rPr>
              <a:t>Cyanoacrylate</a:t>
            </a:r>
          </a:p>
        </p:txBody>
      </p:sp>
      <p:sp>
        <p:nvSpPr>
          <p:cNvPr id="24" name="Action Button: Home 23">
            <a:hlinkClick r:id="" action="ppaction://noaction" highlightClick="1"/>
          </p:cNvPr>
          <p:cNvSpPr/>
          <p:nvPr/>
        </p:nvSpPr>
        <p:spPr>
          <a:xfrm>
            <a:off x="1060245" y="8629896"/>
            <a:ext cx="458588" cy="514104"/>
          </a:xfrm>
          <a:prstGeom prst="actionButtonHom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TextBox 24"/>
          <p:cNvSpPr txBox="1"/>
          <p:nvPr/>
        </p:nvSpPr>
        <p:spPr>
          <a:xfrm>
            <a:off x="1557581" y="8603852"/>
            <a:ext cx="5091191" cy="540148"/>
          </a:xfrm>
          <a:prstGeom prst="rect">
            <a:avLst/>
          </a:prstGeom>
          <a:noFill/>
        </p:spPr>
        <p:txBody>
          <a:bodyPr wrap="square" lIns="0" tIns="0" rIns="0" bIns="0" rtlCol="0">
            <a:spAutoFit/>
          </a:bodyPr>
          <a:lstStyle/>
          <a:p>
            <a:pPr>
              <a:lnSpc>
                <a:spcPct val="90000"/>
              </a:lnSpc>
            </a:pPr>
            <a:r>
              <a:rPr lang="en-US" sz="1300" b="1" spc="-20" dirty="0">
                <a:solidFill>
                  <a:prstClr val="black"/>
                </a:solidFill>
              </a:rPr>
              <a:t>Items to take home:</a:t>
            </a:r>
            <a:r>
              <a:rPr lang="en-US" sz="1300" spc="-20" dirty="0">
                <a:solidFill>
                  <a:prstClr val="black"/>
                </a:solidFill>
              </a:rPr>
              <a:t>   UV flashlight.     You will be looking under the hood of your car to see if any liquids fluoresce.  Also, you can look around your house to find stains or residues from cleaning products.  See online manual.   </a:t>
            </a:r>
            <a:endParaRPr lang="en-US" sz="1300" dirty="0">
              <a:solidFill>
                <a:prstClr val="black"/>
              </a:solidFill>
            </a:endParaRPr>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1521</Words>
  <Application>Microsoft Office PowerPoint</Application>
  <PresentationFormat>On-screen Show (4:3)</PresentationFormat>
  <Paragraphs>42</Paragraphs>
  <Slides>3</Slides>
  <Notes>2</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1_Office Theme</vt:lpstr>
      <vt:lpstr>Slide 1</vt:lpstr>
      <vt:lpstr>Slide 2</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 Costello</dc:creator>
  <cp:lastModifiedBy>Ken Costello</cp:lastModifiedBy>
  <cp:revision>4</cp:revision>
  <dcterms:created xsi:type="dcterms:W3CDTF">2016-04-28T02:13:17Z</dcterms:created>
  <dcterms:modified xsi:type="dcterms:W3CDTF">2016-04-28T02:40:01Z</dcterms:modified>
</cp:coreProperties>
</file>